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9" r:id="rId3"/>
    <p:sldId id="258" r:id="rId4"/>
    <p:sldId id="268" r:id="rId5"/>
    <p:sldId id="260" r:id="rId6"/>
    <p:sldId id="263" r:id="rId7"/>
    <p:sldId id="266" r:id="rId8"/>
    <p:sldId id="262" r:id="rId9"/>
    <p:sldId id="265" r:id="rId10"/>
    <p:sldId id="264" r:id="rId11"/>
    <p:sldId id="267" r:id="rId12"/>
    <p:sldId id="261"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48" autoAdjust="0"/>
  </p:normalViewPr>
  <p:slideViewPr>
    <p:cSldViewPr snapToGrid="0">
      <p:cViewPr varScale="1">
        <p:scale>
          <a:sx n="75" d="100"/>
          <a:sy n="75" d="100"/>
        </p:scale>
        <p:origin x="72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616F9-0A3B-45CC-8691-C62BE40ACB36}" type="datetimeFigureOut">
              <a:rPr lang="en-US" smtClean="0"/>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9E7DB-A5C4-485C-B4A1-AC5EEF836D82}" type="slidenum">
              <a:rPr lang="en-US" smtClean="0"/>
              <a:t>‹#›</a:t>
            </a:fld>
            <a:endParaRPr lang="en-US"/>
          </a:p>
        </p:txBody>
      </p:sp>
    </p:spTree>
    <p:extLst>
      <p:ext uri="{BB962C8B-B14F-4D97-AF65-F5344CB8AC3E}">
        <p14:creationId xmlns:p14="http://schemas.microsoft.com/office/powerpoint/2010/main" val="2047614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awslabs/aws-sam-cli"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cdfb2e87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cdfb2e87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Like on the food app, you provide a payment method and getting the validation from the restaurant if what you are ordering is available before everything is </a:t>
            </a:r>
            <a:r>
              <a:rPr lang="en-US" dirty="0" err="1"/>
              <a:t>finalised</a:t>
            </a:r>
            <a:endParaRPr dirty="0"/>
          </a:p>
        </p:txBody>
      </p:sp>
    </p:spTree>
    <p:extLst>
      <p:ext uri="{BB962C8B-B14F-4D97-AF65-F5344CB8AC3E}">
        <p14:creationId xmlns:p14="http://schemas.microsoft.com/office/powerpoint/2010/main" val="265645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cdfb2e87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cdfb2e87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850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B9E7DB-A5C4-485C-B4A1-AC5EEF836D82}" type="slidenum">
              <a:rPr lang="en-US" smtClean="0"/>
              <a:t>12</a:t>
            </a:fld>
            <a:endParaRPr lang="en-US"/>
          </a:p>
        </p:txBody>
      </p:sp>
    </p:spTree>
    <p:extLst>
      <p:ext uri="{BB962C8B-B14F-4D97-AF65-F5344CB8AC3E}">
        <p14:creationId xmlns:p14="http://schemas.microsoft.com/office/powerpoint/2010/main" val="1998000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Use the following code snippet instead of the one provided on the workshop</a:t>
            </a:r>
            <a:endParaRPr lang="en-US" dirty="0"/>
          </a:p>
        </p:txBody>
      </p:sp>
      <p:sp>
        <p:nvSpPr>
          <p:cNvPr id="4" name="Slide Number Placeholder 3"/>
          <p:cNvSpPr>
            <a:spLocks noGrp="1"/>
          </p:cNvSpPr>
          <p:nvPr>
            <p:ph type="sldNum" sz="quarter" idx="5"/>
          </p:nvPr>
        </p:nvSpPr>
        <p:spPr/>
        <p:txBody>
          <a:bodyPr/>
          <a:lstStyle/>
          <a:p>
            <a:fld id="{37B9E7DB-A5C4-485C-B4A1-AC5EEF836D82}" type="slidenum">
              <a:rPr lang="en-US" smtClean="0"/>
              <a:t>13</a:t>
            </a:fld>
            <a:endParaRPr lang="en-US"/>
          </a:p>
        </p:txBody>
      </p:sp>
    </p:spTree>
    <p:extLst>
      <p:ext uri="{BB962C8B-B14F-4D97-AF65-F5344CB8AC3E}">
        <p14:creationId xmlns:p14="http://schemas.microsoft.com/office/powerpoint/2010/main" val="54349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endParaRPr lang="en-US" dirty="0"/>
          </a:p>
        </p:txBody>
      </p:sp>
      <p:sp>
        <p:nvSpPr>
          <p:cNvPr id="4" name="Slide Number Placeholder 3"/>
          <p:cNvSpPr>
            <a:spLocks noGrp="1"/>
          </p:cNvSpPr>
          <p:nvPr>
            <p:ph type="sldNum" sz="quarter" idx="5"/>
          </p:nvPr>
        </p:nvSpPr>
        <p:spPr/>
        <p:txBody>
          <a:bodyPr/>
          <a:lstStyle/>
          <a:p>
            <a:fld id="{37B9E7DB-A5C4-485C-B4A1-AC5EEF836D82}" type="slidenum">
              <a:rPr lang="en-US" smtClean="0"/>
              <a:t>14</a:t>
            </a:fld>
            <a:endParaRPr lang="en-US"/>
          </a:p>
        </p:txBody>
      </p:sp>
    </p:spTree>
    <p:extLst>
      <p:ext uri="{BB962C8B-B14F-4D97-AF65-F5344CB8AC3E}">
        <p14:creationId xmlns:p14="http://schemas.microsoft.com/office/powerpoint/2010/main" val="241637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cdfb2e87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cdfb2e87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cdfb2e87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dcdfb2e87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workshop you are going to create an ordering service, for example you are using your uber eats app and you are ordering pizza, you will need to login to app right(That is where amazon Cognito will come in) after that place an order(With the help of Amazon gateway) to pass that information to be read by compute system and rearrange it nicely and store it on your database(Amazon DynamoDB) this whole application is serverless because you do not have to know how to provision or measure these services you just in simple terms connecting them to create a working application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cdfb2e87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dcdfb2e87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workshop you are going to create an ordering service, for example you are using your uber eats app and you are ordering pizza, you will need to login to app right(That is where amazon Cognito will come in) after that place an order(With the help of Amazon gateway) to pass that information to be read by compute system and rearrange it nicely and store it on your database(Amazon DynamoDB) this whole application is serverless because you do not have to know how to provision or measure these services you just in simple terms connecting them to create a working application</a:t>
            </a:r>
            <a:endParaRPr dirty="0"/>
          </a:p>
        </p:txBody>
      </p:sp>
    </p:spTree>
    <p:extLst>
      <p:ext uri="{BB962C8B-B14F-4D97-AF65-F5344CB8AC3E}">
        <p14:creationId xmlns:p14="http://schemas.microsoft.com/office/powerpoint/2010/main" val="846079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cdfb2e87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cdfb2e87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To create a serverless application using AWS SAM, create a SAM template: a JSON or YAML configuration file that describes your Lambda functions, API endpoints, and the other resources in your application. You can then test, upload, and deploy your application using </a:t>
            </a:r>
            <a:r>
              <a:rPr lang="en-US" sz="1200" b="0" i="0" u="none" strike="noStrike" kern="1200" dirty="0">
                <a:solidFill>
                  <a:schemeClr val="tx1"/>
                </a:solidFill>
                <a:effectLst/>
                <a:latin typeface="+mn-lt"/>
                <a:ea typeface="+mn-ea"/>
                <a:cs typeface="+mn-cs"/>
                <a:hlinkClick r:id="rId3"/>
              </a:rPr>
              <a:t>SAM CLI</a:t>
            </a:r>
            <a:endParaRPr lang="en-US" sz="1200" b="0" i="0" u="none" strike="noStrike" kern="1200" dirty="0">
              <a:solidFill>
                <a:schemeClr val="tx1"/>
              </a:solidFill>
              <a:effectLst/>
              <a:latin typeface="+mn-lt"/>
              <a:ea typeface="+mn-ea"/>
              <a:cs typeface="+mn-cs"/>
            </a:endParaRPr>
          </a:p>
          <a:p>
            <a:pPr marL="0" lvl="0" indent="0" algn="l" rtl="0">
              <a:spcBef>
                <a:spcPts val="0"/>
              </a:spcBef>
              <a:spcAft>
                <a:spcPts val="0"/>
              </a:spcAft>
              <a:buNone/>
            </a:pPr>
            <a:endParaRPr lang="en-US" sz="1200" b="0" i="0" u="none" strike="noStrike" kern="1200" dirty="0">
              <a:solidFill>
                <a:schemeClr val="tx1"/>
              </a:solidFill>
              <a:effectLst/>
              <a:latin typeface="+mn-lt"/>
              <a:ea typeface="+mn-ea"/>
              <a:cs typeface="+mn-cs"/>
            </a:endParaRPr>
          </a:p>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When you go through the lab you will get to understand what SAM </a:t>
            </a:r>
            <a:r>
              <a:rPr lang="en-US" sz="1200" b="0" i="0" u="none" strike="noStrike" kern="1200">
                <a:solidFill>
                  <a:schemeClr val="tx1"/>
                </a:solidFill>
                <a:effectLst/>
                <a:latin typeface="+mn-lt"/>
                <a:ea typeface="+mn-ea"/>
                <a:cs typeface="+mn-cs"/>
              </a:rPr>
              <a:t>CLI is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cdfb2e87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cdfb2e87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296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cdfb2e87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cdfb2e87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076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cdfb2e87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cdfb2e87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811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cdfb2e87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cdfb2e87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Maybe here there are many people using your app causing too much load on the Database, use SQS to que the requests</a:t>
            </a:r>
            <a:endParaRPr dirty="0"/>
          </a:p>
        </p:txBody>
      </p:sp>
    </p:spTree>
    <p:extLst>
      <p:ext uri="{BB962C8B-B14F-4D97-AF65-F5344CB8AC3E}">
        <p14:creationId xmlns:p14="http://schemas.microsoft.com/office/powerpoint/2010/main" val="135988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3A9D-304F-4DD6-897A-FB36FED6F6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4802AE-F7BA-43DB-AD84-1AC88A33D1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41409-B93E-41F0-B450-D47D5A0DCC8B}"/>
              </a:ext>
            </a:extLst>
          </p:cNvPr>
          <p:cNvSpPr>
            <a:spLocks noGrp="1"/>
          </p:cNvSpPr>
          <p:nvPr>
            <p:ph type="dt" sz="half" idx="10"/>
          </p:nvPr>
        </p:nvSpPr>
        <p:spPr/>
        <p:txBody>
          <a:bodyPr/>
          <a:lstStyle/>
          <a:p>
            <a:fld id="{4BAD7D3B-1470-48B1-AEFB-E4D027A4ACC4}" type="datetimeFigureOut">
              <a:rPr lang="en-US" smtClean="0"/>
              <a:t>10/12/2022</a:t>
            </a:fld>
            <a:endParaRPr lang="en-US"/>
          </a:p>
        </p:txBody>
      </p:sp>
      <p:sp>
        <p:nvSpPr>
          <p:cNvPr id="5" name="Footer Placeholder 4">
            <a:extLst>
              <a:ext uri="{FF2B5EF4-FFF2-40B4-BE49-F238E27FC236}">
                <a16:creationId xmlns:a16="http://schemas.microsoft.com/office/drawing/2014/main" id="{81866DA1-AB92-4FAD-8974-4B61CBCCF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E7A0B-ED0D-4BD2-A657-00E9D6FBACEB}"/>
              </a:ext>
            </a:extLst>
          </p:cNvPr>
          <p:cNvSpPr>
            <a:spLocks noGrp="1"/>
          </p:cNvSpPr>
          <p:nvPr>
            <p:ph type="sldNum" sz="quarter" idx="12"/>
          </p:nvPr>
        </p:nvSpPr>
        <p:spPr/>
        <p:txBody>
          <a:bodyPr/>
          <a:lstStyle/>
          <a:p>
            <a:fld id="{696128E4-2EB6-4C46-93E5-BB307BED42FE}" type="slidenum">
              <a:rPr lang="en-US" smtClean="0"/>
              <a:t>‹#›</a:t>
            </a:fld>
            <a:endParaRPr lang="en-US"/>
          </a:p>
        </p:txBody>
      </p:sp>
    </p:spTree>
    <p:extLst>
      <p:ext uri="{BB962C8B-B14F-4D97-AF65-F5344CB8AC3E}">
        <p14:creationId xmlns:p14="http://schemas.microsoft.com/office/powerpoint/2010/main" val="724173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1712-F8CC-4E9C-A191-017F3D32D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3EB20D-CB21-4DDC-A821-456394F131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FEE66-91E2-45B8-8F13-4888797F4186}"/>
              </a:ext>
            </a:extLst>
          </p:cNvPr>
          <p:cNvSpPr>
            <a:spLocks noGrp="1"/>
          </p:cNvSpPr>
          <p:nvPr>
            <p:ph type="dt" sz="half" idx="10"/>
          </p:nvPr>
        </p:nvSpPr>
        <p:spPr/>
        <p:txBody>
          <a:bodyPr/>
          <a:lstStyle/>
          <a:p>
            <a:fld id="{4BAD7D3B-1470-48B1-AEFB-E4D027A4ACC4}" type="datetimeFigureOut">
              <a:rPr lang="en-US" smtClean="0"/>
              <a:t>10/12/2022</a:t>
            </a:fld>
            <a:endParaRPr lang="en-US"/>
          </a:p>
        </p:txBody>
      </p:sp>
      <p:sp>
        <p:nvSpPr>
          <p:cNvPr id="5" name="Footer Placeholder 4">
            <a:extLst>
              <a:ext uri="{FF2B5EF4-FFF2-40B4-BE49-F238E27FC236}">
                <a16:creationId xmlns:a16="http://schemas.microsoft.com/office/drawing/2014/main" id="{DC0A5A9C-5553-4799-99AE-8B8985457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71FC6-0801-4391-B0B6-D713D7568A4A}"/>
              </a:ext>
            </a:extLst>
          </p:cNvPr>
          <p:cNvSpPr>
            <a:spLocks noGrp="1"/>
          </p:cNvSpPr>
          <p:nvPr>
            <p:ph type="sldNum" sz="quarter" idx="12"/>
          </p:nvPr>
        </p:nvSpPr>
        <p:spPr/>
        <p:txBody>
          <a:bodyPr/>
          <a:lstStyle/>
          <a:p>
            <a:fld id="{696128E4-2EB6-4C46-93E5-BB307BED42FE}" type="slidenum">
              <a:rPr lang="en-US" smtClean="0"/>
              <a:t>‹#›</a:t>
            </a:fld>
            <a:endParaRPr lang="en-US"/>
          </a:p>
        </p:txBody>
      </p:sp>
    </p:spTree>
    <p:extLst>
      <p:ext uri="{BB962C8B-B14F-4D97-AF65-F5344CB8AC3E}">
        <p14:creationId xmlns:p14="http://schemas.microsoft.com/office/powerpoint/2010/main" val="1126376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BD2BCC-91D4-450D-9481-E603A96420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767437-0027-42C6-B86F-FDB0511C83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9747F-E67B-44B2-A48C-22CB315C7DF7}"/>
              </a:ext>
            </a:extLst>
          </p:cNvPr>
          <p:cNvSpPr>
            <a:spLocks noGrp="1"/>
          </p:cNvSpPr>
          <p:nvPr>
            <p:ph type="dt" sz="half" idx="10"/>
          </p:nvPr>
        </p:nvSpPr>
        <p:spPr/>
        <p:txBody>
          <a:bodyPr/>
          <a:lstStyle/>
          <a:p>
            <a:fld id="{4BAD7D3B-1470-48B1-AEFB-E4D027A4ACC4}" type="datetimeFigureOut">
              <a:rPr lang="en-US" smtClean="0"/>
              <a:t>10/12/2022</a:t>
            </a:fld>
            <a:endParaRPr lang="en-US"/>
          </a:p>
        </p:txBody>
      </p:sp>
      <p:sp>
        <p:nvSpPr>
          <p:cNvPr id="5" name="Footer Placeholder 4">
            <a:extLst>
              <a:ext uri="{FF2B5EF4-FFF2-40B4-BE49-F238E27FC236}">
                <a16:creationId xmlns:a16="http://schemas.microsoft.com/office/drawing/2014/main" id="{E547A0D0-7619-41D9-91DF-4E50D4FDD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8738E-213D-4003-B188-177FF96EC8BB}"/>
              </a:ext>
            </a:extLst>
          </p:cNvPr>
          <p:cNvSpPr>
            <a:spLocks noGrp="1"/>
          </p:cNvSpPr>
          <p:nvPr>
            <p:ph type="sldNum" sz="quarter" idx="12"/>
          </p:nvPr>
        </p:nvSpPr>
        <p:spPr/>
        <p:txBody>
          <a:bodyPr/>
          <a:lstStyle/>
          <a:p>
            <a:fld id="{696128E4-2EB6-4C46-93E5-BB307BED42FE}" type="slidenum">
              <a:rPr lang="en-US" smtClean="0"/>
              <a:t>‹#›</a:t>
            </a:fld>
            <a:endParaRPr lang="en-US"/>
          </a:p>
        </p:txBody>
      </p:sp>
    </p:spTree>
    <p:extLst>
      <p:ext uri="{BB962C8B-B14F-4D97-AF65-F5344CB8AC3E}">
        <p14:creationId xmlns:p14="http://schemas.microsoft.com/office/powerpoint/2010/main" val="3987771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userDrawn="1">
  <p:cSld name="1_Title slide">
    <p:bg>
      <p:bgPr>
        <a:blipFill dpi="0" rotWithShape="1">
          <a:blip r:embed="rId2">
            <a:alphaModFix amt="65000"/>
            <a:lum/>
          </a:blip>
          <a:srcRect/>
          <a:tile tx="0" ty="0" sx="100000" sy="100000" flip="xy" algn="tl"/>
        </a:blipFill>
        <a:effectLst/>
      </p:bgPr>
    </p:bg>
    <p:spTree>
      <p:nvGrpSpPr>
        <p:cNvPr id="1" name="Shape 9"/>
        <p:cNvGrpSpPr/>
        <p:nvPr/>
      </p:nvGrpSpPr>
      <p:grpSpPr>
        <a:xfrm>
          <a:off x="0" y="0"/>
          <a:ext cx="0" cy="0"/>
          <a:chOff x="0" y="0"/>
          <a:chExt cx="0" cy="0"/>
        </a:xfrm>
      </p:grpSpPr>
      <p:sp>
        <p:nvSpPr>
          <p:cNvPr id="12" name="Google Shape;12;p2"/>
          <p:cNvSpPr txBox="1">
            <a:spLocks noGrp="1"/>
          </p:cNvSpPr>
          <p:nvPr>
            <p:ph type="subTitle" idx="1"/>
          </p:nvPr>
        </p:nvSpPr>
        <p:spPr>
          <a:xfrm>
            <a:off x="4245129" y="4614848"/>
            <a:ext cx="4072800" cy="935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800">
                <a:solidFill>
                  <a:schemeClr val="bg1"/>
                </a:solidFill>
                <a:latin typeface="Gotham" panose="02000504050000020004" pitchFamily="2" charset="0"/>
                <a:ea typeface="Gotham" panose="02000504050000020004" pitchFamily="2" charset="0"/>
                <a:cs typeface="Gotham" panose="02000504050000020004" pitchFamily="2" charset="0"/>
                <a:sym typeface="Economica"/>
              </a:defRPr>
            </a:lvl1pPr>
            <a:lvl2pPr lvl="1" algn="ctr">
              <a:lnSpc>
                <a:spcPct val="100000"/>
              </a:lnSpc>
              <a:spcBef>
                <a:spcPts val="0"/>
              </a:spcBef>
              <a:spcAft>
                <a:spcPts val="0"/>
              </a:spcAft>
              <a:buSzPts val="2100"/>
              <a:buFont typeface="Economica"/>
              <a:buNone/>
              <a:defRPr sz="28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8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8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8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8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8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8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800">
                <a:latin typeface="Economica"/>
                <a:ea typeface="Economica"/>
                <a:cs typeface="Economica"/>
                <a:sym typeface="Economica"/>
              </a:defRPr>
            </a:lvl9pPr>
          </a:lstStyle>
          <a:p>
            <a:endParaRPr dirty="0"/>
          </a:p>
        </p:txBody>
      </p:sp>
      <p:sp>
        <p:nvSpPr>
          <p:cNvPr id="7" name="Google Shape;17;p3">
            <a:extLst>
              <a:ext uri="{FF2B5EF4-FFF2-40B4-BE49-F238E27FC236}">
                <a16:creationId xmlns:a16="http://schemas.microsoft.com/office/drawing/2014/main" id="{40050D01-66DD-47E0-BE5E-B185EF558264}"/>
              </a:ext>
            </a:extLst>
          </p:cNvPr>
          <p:cNvSpPr txBox="1">
            <a:spLocks noGrp="1"/>
          </p:cNvSpPr>
          <p:nvPr>
            <p:ph type="title"/>
          </p:nvPr>
        </p:nvSpPr>
        <p:spPr>
          <a:xfrm>
            <a:off x="1031600" y="2408600"/>
            <a:ext cx="10128800" cy="2040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solidFill>
                  <a:schemeClr val="bg1"/>
                </a:solidFill>
                <a:latin typeface="Gotham" panose="02000504050000020004" pitchFamily="2" charset="0"/>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dirty="0"/>
          </a:p>
        </p:txBody>
      </p:sp>
    </p:spTree>
    <p:extLst>
      <p:ext uri="{BB962C8B-B14F-4D97-AF65-F5344CB8AC3E}">
        <p14:creationId xmlns:p14="http://schemas.microsoft.com/office/powerpoint/2010/main" val="282166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sp>
        <p:nvSpPr>
          <p:cNvPr id="41" name="Google Shape;41;p9"/>
          <p:cNvSpPr/>
          <p:nvPr/>
        </p:nvSpPr>
        <p:spPr>
          <a:xfrm>
            <a:off x="6096000" y="-33"/>
            <a:ext cx="6096000" cy="6858000"/>
          </a:xfrm>
          <a:prstGeom prst="rect">
            <a:avLst/>
          </a:prstGeom>
          <a:solidFill>
            <a:srgbClr val="373A3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Gotham" panose="02000504050000020004" pitchFamily="2" charset="0"/>
            </a:endParaRPr>
          </a:p>
        </p:txBody>
      </p:sp>
      <p:cxnSp>
        <p:nvCxnSpPr>
          <p:cNvPr id="42" name="Google Shape;42;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3" name="Google Shape;43;p9"/>
          <p:cNvSpPr txBox="1">
            <a:spLocks noGrp="1"/>
          </p:cNvSpPr>
          <p:nvPr>
            <p:ph type="title"/>
          </p:nvPr>
        </p:nvSpPr>
        <p:spPr>
          <a:xfrm>
            <a:off x="354000" y="1239033"/>
            <a:ext cx="5393600" cy="2381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rgbClr val="373A36"/>
                </a:solidFill>
                <a:latin typeface="Gotham" panose="02000504050000020004" pitchFamily="2" charset="0"/>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dirty="0"/>
          </a:p>
        </p:txBody>
      </p:sp>
      <p:sp>
        <p:nvSpPr>
          <p:cNvPr id="44" name="Google Shape;44;p9"/>
          <p:cNvSpPr txBox="1">
            <a:spLocks noGrp="1"/>
          </p:cNvSpPr>
          <p:nvPr>
            <p:ph type="subTitle" idx="1"/>
          </p:nvPr>
        </p:nvSpPr>
        <p:spPr>
          <a:xfrm>
            <a:off x="354000" y="3692001"/>
            <a:ext cx="5393600" cy="2098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3200">
                <a:solidFill>
                  <a:srgbClr val="373A36"/>
                </a:solidFill>
                <a:latin typeface="Gotham" panose="02000504050000020004" pitchFamily="2" charset="0"/>
                <a:ea typeface="Gotham" panose="02000504050000020004" pitchFamily="2" charset="0"/>
                <a:cs typeface="Gotham" panose="02000504050000020004" pitchFamily="2" charset="0"/>
                <a:sym typeface="Economica"/>
              </a:defRPr>
            </a:lvl1pPr>
            <a:lvl2pPr lvl="1" algn="ctr">
              <a:lnSpc>
                <a:spcPct val="100000"/>
              </a:lnSpc>
              <a:spcBef>
                <a:spcPts val="0"/>
              </a:spcBef>
              <a:spcAft>
                <a:spcPts val="0"/>
              </a:spcAft>
              <a:buSzPts val="2400"/>
              <a:buFont typeface="Economica"/>
              <a:buNone/>
              <a:defRPr sz="32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32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32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32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32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32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32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3200">
                <a:latin typeface="Economica"/>
                <a:ea typeface="Economica"/>
                <a:cs typeface="Economica"/>
                <a:sym typeface="Economica"/>
              </a:defRPr>
            </a:lvl9pPr>
          </a:lstStyle>
          <a:p>
            <a:endParaRPr/>
          </a:p>
        </p:txBody>
      </p:sp>
      <p:sp>
        <p:nvSpPr>
          <p:cNvPr id="45" name="Google Shape;45;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chemeClr val="lt1"/>
              </a:buClr>
              <a:buSzPts val="1800"/>
              <a:buChar char="●"/>
              <a:defRPr>
                <a:solidFill>
                  <a:schemeClr val="lt1"/>
                </a:solidFill>
                <a:latin typeface="Gotham" panose="02000504050000020004" pitchFamily="2" charset="0"/>
              </a:defRPr>
            </a:lvl1pPr>
            <a:lvl2pPr marL="1219170" lvl="1" indent="-423323">
              <a:spcBef>
                <a:spcPts val="0"/>
              </a:spcBef>
              <a:spcAft>
                <a:spcPts val="0"/>
              </a:spcAft>
              <a:buClr>
                <a:schemeClr val="lt1"/>
              </a:buClr>
              <a:buSzPts val="1400"/>
              <a:buChar char="○"/>
              <a:defRPr>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endParaRPr/>
          </a:p>
        </p:txBody>
      </p:sp>
      <p:pic>
        <p:nvPicPr>
          <p:cNvPr id="8" name="image2.jpg">
            <a:extLst>
              <a:ext uri="{FF2B5EF4-FFF2-40B4-BE49-F238E27FC236}">
                <a16:creationId xmlns:a16="http://schemas.microsoft.com/office/drawing/2014/main" id="{8168A3F7-2024-4822-ADF6-765F7C0678E2}"/>
              </a:ext>
            </a:extLst>
          </p:cNvPr>
          <p:cNvPicPr/>
          <p:nvPr userDrawn="1"/>
        </p:nvPicPr>
        <p:blipFill>
          <a:blip r:embed="rId2"/>
          <a:srcRect/>
          <a:stretch>
            <a:fillRect/>
          </a:stretch>
        </p:blipFill>
        <p:spPr>
          <a:xfrm>
            <a:off x="354000" y="6325704"/>
            <a:ext cx="1263373" cy="532297"/>
          </a:xfrm>
          <a:prstGeom prst="rect">
            <a:avLst/>
          </a:prstGeom>
          <a:ln/>
        </p:spPr>
      </p:pic>
    </p:spTree>
    <p:extLst>
      <p:ext uri="{BB962C8B-B14F-4D97-AF65-F5344CB8AC3E}">
        <p14:creationId xmlns:p14="http://schemas.microsoft.com/office/powerpoint/2010/main" val="1412871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6727600"/>
            <a:ext cx="12192000" cy="130400"/>
          </a:xfrm>
          <a:prstGeom prst="rect">
            <a:avLst/>
          </a:prstGeom>
          <a:solidFill>
            <a:srgbClr val="373A3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373A36"/>
              </a:solidFill>
              <a:latin typeface="Gotham" panose="02000504050000020004" pitchFamily="2" charset="0"/>
            </a:endParaRPr>
          </a:p>
        </p:txBody>
      </p:sp>
      <p:sp>
        <p:nvSpPr>
          <p:cNvPr id="21" name="Google Shape;21;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solidFill>
                  <a:srgbClr val="373A36"/>
                </a:solidFill>
                <a:latin typeface="Gotham" panose="02000504050000020004" pitchFamily="2"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dirty="0"/>
          </a:p>
        </p:txBody>
      </p:sp>
      <p:sp>
        <p:nvSpPr>
          <p:cNvPr id="22" name="Google Shape;22;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solidFill>
                  <a:srgbClr val="373A36"/>
                </a:solidFill>
                <a:latin typeface="Gotham" panose="02000504050000020004" pitchFamily="2" charset="0"/>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pic>
        <p:nvPicPr>
          <p:cNvPr id="6" name="image2.jpg">
            <a:extLst>
              <a:ext uri="{FF2B5EF4-FFF2-40B4-BE49-F238E27FC236}">
                <a16:creationId xmlns:a16="http://schemas.microsoft.com/office/drawing/2014/main" id="{F77CB3E8-9687-40B4-8D96-7BDF5838A983}"/>
              </a:ext>
            </a:extLst>
          </p:cNvPr>
          <p:cNvPicPr/>
          <p:nvPr userDrawn="1"/>
        </p:nvPicPr>
        <p:blipFill>
          <a:blip r:embed="rId2"/>
          <a:srcRect/>
          <a:stretch>
            <a:fillRect/>
          </a:stretch>
        </p:blipFill>
        <p:spPr>
          <a:xfrm>
            <a:off x="415600" y="6158642"/>
            <a:ext cx="1263373" cy="532297"/>
          </a:xfrm>
          <a:prstGeom prst="rect">
            <a:avLst/>
          </a:prstGeom>
          <a:ln/>
        </p:spPr>
      </p:pic>
    </p:spTree>
    <p:extLst>
      <p:ext uri="{BB962C8B-B14F-4D97-AF65-F5344CB8AC3E}">
        <p14:creationId xmlns:p14="http://schemas.microsoft.com/office/powerpoint/2010/main" val="1501306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solidFill>
                  <a:srgbClr val="373A36"/>
                </a:solidFill>
                <a:latin typeface="Gotham" panose="02000504050000020004" pitchFamily="2"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 name="Google Shape;26;p5"/>
          <p:cNvSpPr txBox="1">
            <a:spLocks noGrp="1"/>
          </p:cNvSpPr>
          <p:nvPr>
            <p:ph type="body" idx="1"/>
          </p:nvPr>
        </p:nvSpPr>
        <p:spPr>
          <a:xfrm>
            <a:off x="415600" y="1633633"/>
            <a:ext cx="5333200" cy="44720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solidFill>
                  <a:srgbClr val="373A36"/>
                </a:solidFill>
                <a:latin typeface="Gotham" panose="02000504050000020004" pitchFamily="2" charset="0"/>
              </a:defRPr>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7" name="Google Shape;27;p5"/>
          <p:cNvSpPr txBox="1">
            <a:spLocks noGrp="1"/>
          </p:cNvSpPr>
          <p:nvPr>
            <p:ph type="body" idx="2"/>
          </p:nvPr>
        </p:nvSpPr>
        <p:spPr>
          <a:xfrm>
            <a:off x="6443200" y="1633633"/>
            <a:ext cx="5333200" cy="44720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solidFill>
                  <a:srgbClr val="373A36"/>
                </a:solidFill>
                <a:latin typeface="Gotham" panose="02000504050000020004" pitchFamily="2" charset="0"/>
              </a:defRPr>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pic>
        <p:nvPicPr>
          <p:cNvPr id="6" name="image2.jpg">
            <a:extLst>
              <a:ext uri="{FF2B5EF4-FFF2-40B4-BE49-F238E27FC236}">
                <a16:creationId xmlns:a16="http://schemas.microsoft.com/office/drawing/2014/main" id="{27587647-97CD-4A90-9759-FAF2A881D28B}"/>
              </a:ext>
            </a:extLst>
          </p:cNvPr>
          <p:cNvPicPr/>
          <p:nvPr userDrawn="1"/>
        </p:nvPicPr>
        <p:blipFill>
          <a:blip r:embed="rId2"/>
          <a:srcRect/>
          <a:stretch>
            <a:fillRect/>
          </a:stretch>
        </p:blipFill>
        <p:spPr>
          <a:xfrm>
            <a:off x="415600" y="6209634"/>
            <a:ext cx="1263373" cy="532297"/>
          </a:xfrm>
          <a:prstGeom prst="rect">
            <a:avLst/>
          </a:prstGeom>
          <a:ln/>
        </p:spPr>
      </p:pic>
    </p:spTree>
    <p:extLst>
      <p:ext uri="{BB962C8B-B14F-4D97-AF65-F5344CB8AC3E}">
        <p14:creationId xmlns:p14="http://schemas.microsoft.com/office/powerpoint/2010/main" val="1216385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dpi="0" rotWithShape="1">
          <a:blip r:embed="rId2">
            <a:alphaModFix amt="32000"/>
            <a:lum/>
          </a:blip>
          <a:srcRect/>
          <a:stretch>
            <a:fillRect l="35000" t="15000" r="35000" b="15000"/>
          </a:stretch>
        </a:blipFill>
        <a:effectLst/>
      </p:bgPr>
    </p:bg>
    <p:spTree>
      <p:nvGrpSpPr>
        <p:cNvPr id="1" name="Shape 36"/>
        <p:cNvGrpSpPr/>
        <p:nvPr/>
      </p:nvGrpSpPr>
      <p:grpSpPr>
        <a:xfrm>
          <a:off x="0" y="0"/>
          <a:ext cx="0" cy="0"/>
          <a:chOff x="0" y="0"/>
          <a:chExt cx="0" cy="0"/>
        </a:xfrm>
      </p:grpSpPr>
      <p:sp>
        <p:nvSpPr>
          <p:cNvPr id="37" name="Google Shape;37;p8"/>
          <p:cNvSpPr/>
          <p:nvPr/>
        </p:nvSpPr>
        <p:spPr>
          <a:xfrm>
            <a:off x="0" y="6727600"/>
            <a:ext cx="12192000" cy="130400"/>
          </a:xfrm>
          <a:prstGeom prst="rect">
            <a:avLst/>
          </a:prstGeom>
          <a:solidFill>
            <a:srgbClr val="373A3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373A36"/>
              </a:solidFill>
            </a:endParaRPr>
          </a:p>
        </p:txBody>
      </p:sp>
      <p:sp>
        <p:nvSpPr>
          <p:cNvPr id="38" name="Google Shape;38;p8"/>
          <p:cNvSpPr txBox="1">
            <a:spLocks noGrp="1"/>
          </p:cNvSpPr>
          <p:nvPr>
            <p:ph type="title"/>
          </p:nvPr>
        </p:nvSpPr>
        <p:spPr>
          <a:xfrm>
            <a:off x="653666" y="600200"/>
            <a:ext cx="10805047"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solidFill>
                  <a:srgbClr val="373A36"/>
                </a:solidFill>
                <a:latin typeface="Gotham" panose="02000504050000020004" pitchFamily="2" charset="0"/>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dirty="0"/>
          </a:p>
        </p:txBody>
      </p:sp>
    </p:spTree>
    <p:extLst>
      <p:ext uri="{BB962C8B-B14F-4D97-AF65-F5344CB8AC3E}">
        <p14:creationId xmlns:p14="http://schemas.microsoft.com/office/powerpoint/2010/main" val="298528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FA49-8F44-41D3-A9C7-E3D758E0E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B77BE2-214B-4BA6-B6C6-9388FCE5A5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BE487-CDCD-4278-A2F0-99262B4615FF}"/>
              </a:ext>
            </a:extLst>
          </p:cNvPr>
          <p:cNvSpPr>
            <a:spLocks noGrp="1"/>
          </p:cNvSpPr>
          <p:nvPr>
            <p:ph type="dt" sz="half" idx="10"/>
          </p:nvPr>
        </p:nvSpPr>
        <p:spPr/>
        <p:txBody>
          <a:bodyPr/>
          <a:lstStyle/>
          <a:p>
            <a:fld id="{4BAD7D3B-1470-48B1-AEFB-E4D027A4ACC4}" type="datetimeFigureOut">
              <a:rPr lang="en-US" smtClean="0"/>
              <a:t>10/12/2022</a:t>
            </a:fld>
            <a:endParaRPr lang="en-US"/>
          </a:p>
        </p:txBody>
      </p:sp>
      <p:sp>
        <p:nvSpPr>
          <p:cNvPr id="5" name="Footer Placeholder 4">
            <a:extLst>
              <a:ext uri="{FF2B5EF4-FFF2-40B4-BE49-F238E27FC236}">
                <a16:creationId xmlns:a16="http://schemas.microsoft.com/office/drawing/2014/main" id="{0A308FD6-E6B8-41DC-80E6-E8F97EA8B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A7DB2-49A7-4EA4-8329-ABC8F52DC90A}"/>
              </a:ext>
            </a:extLst>
          </p:cNvPr>
          <p:cNvSpPr>
            <a:spLocks noGrp="1"/>
          </p:cNvSpPr>
          <p:nvPr>
            <p:ph type="sldNum" sz="quarter" idx="12"/>
          </p:nvPr>
        </p:nvSpPr>
        <p:spPr/>
        <p:txBody>
          <a:bodyPr/>
          <a:lstStyle/>
          <a:p>
            <a:fld id="{696128E4-2EB6-4C46-93E5-BB307BED42FE}" type="slidenum">
              <a:rPr lang="en-US" smtClean="0"/>
              <a:t>‹#›</a:t>
            </a:fld>
            <a:endParaRPr lang="en-US"/>
          </a:p>
        </p:txBody>
      </p:sp>
    </p:spTree>
    <p:extLst>
      <p:ext uri="{BB962C8B-B14F-4D97-AF65-F5344CB8AC3E}">
        <p14:creationId xmlns:p14="http://schemas.microsoft.com/office/powerpoint/2010/main" val="4213935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B729-DC18-4E2F-9FD0-5ED5A926FF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BDF69-2A2B-4D23-A7C4-191FC93244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A1A858-5C9E-4C15-9D02-453B53478DAC}"/>
              </a:ext>
            </a:extLst>
          </p:cNvPr>
          <p:cNvSpPr>
            <a:spLocks noGrp="1"/>
          </p:cNvSpPr>
          <p:nvPr>
            <p:ph type="dt" sz="half" idx="10"/>
          </p:nvPr>
        </p:nvSpPr>
        <p:spPr/>
        <p:txBody>
          <a:bodyPr/>
          <a:lstStyle/>
          <a:p>
            <a:fld id="{4BAD7D3B-1470-48B1-AEFB-E4D027A4ACC4}" type="datetimeFigureOut">
              <a:rPr lang="en-US" smtClean="0"/>
              <a:t>10/12/2022</a:t>
            </a:fld>
            <a:endParaRPr lang="en-US"/>
          </a:p>
        </p:txBody>
      </p:sp>
      <p:sp>
        <p:nvSpPr>
          <p:cNvPr id="5" name="Footer Placeholder 4">
            <a:extLst>
              <a:ext uri="{FF2B5EF4-FFF2-40B4-BE49-F238E27FC236}">
                <a16:creationId xmlns:a16="http://schemas.microsoft.com/office/drawing/2014/main" id="{4305264B-5AF9-41F0-A584-434F5EF74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B85C-274D-4A19-8DEC-D65AB0DCCABD}"/>
              </a:ext>
            </a:extLst>
          </p:cNvPr>
          <p:cNvSpPr>
            <a:spLocks noGrp="1"/>
          </p:cNvSpPr>
          <p:nvPr>
            <p:ph type="sldNum" sz="quarter" idx="12"/>
          </p:nvPr>
        </p:nvSpPr>
        <p:spPr/>
        <p:txBody>
          <a:bodyPr/>
          <a:lstStyle/>
          <a:p>
            <a:fld id="{696128E4-2EB6-4C46-93E5-BB307BED42FE}" type="slidenum">
              <a:rPr lang="en-US" smtClean="0"/>
              <a:t>‹#›</a:t>
            </a:fld>
            <a:endParaRPr lang="en-US"/>
          </a:p>
        </p:txBody>
      </p:sp>
    </p:spTree>
    <p:extLst>
      <p:ext uri="{BB962C8B-B14F-4D97-AF65-F5344CB8AC3E}">
        <p14:creationId xmlns:p14="http://schemas.microsoft.com/office/powerpoint/2010/main" val="3471232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76ACC-7008-4347-B2FB-ED955A4269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A32BDB-9E3F-46AB-89E8-810F748129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06B423-59ED-431D-94CA-87F1E2066D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F6EE8C-8AC5-4010-89BA-DA76895134CB}"/>
              </a:ext>
            </a:extLst>
          </p:cNvPr>
          <p:cNvSpPr>
            <a:spLocks noGrp="1"/>
          </p:cNvSpPr>
          <p:nvPr>
            <p:ph type="dt" sz="half" idx="10"/>
          </p:nvPr>
        </p:nvSpPr>
        <p:spPr/>
        <p:txBody>
          <a:bodyPr/>
          <a:lstStyle/>
          <a:p>
            <a:fld id="{4BAD7D3B-1470-48B1-AEFB-E4D027A4ACC4}" type="datetimeFigureOut">
              <a:rPr lang="en-US" smtClean="0"/>
              <a:t>10/12/2022</a:t>
            </a:fld>
            <a:endParaRPr lang="en-US"/>
          </a:p>
        </p:txBody>
      </p:sp>
      <p:sp>
        <p:nvSpPr>
          <p:cNvPr id="6" name="Footer Placeholder 5">
            <a:extLst>
              <a:ext uri="{FF2B5EF4-FFF2-40B4-BE49-F238E27FC236}">
                <a16:creationId xmlns:a16="http://schemas.microsoft.com/office/drawing/2014/main" id="{5CE18E7D-CF85-41D9-A68A-E441350E5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BC08E1-6AC6-41E9-B51F-89B32B5043E5}"/>
              </a:ext>
            </a:extLst>
          </p:cNvPr>
          <p:cNvSpPr>
            <a:spLocks noGrp="1"/>
          </p:cNvSpPr>
          <p:nvPr>
            <p:ph type="sldNum" sz="quarter" idx="12"/>
          </p:nvPr>
        </p:nvSpPr>
        <p:spPr/>
        <p:txBody>
          <a:bodyPr/>
          <a:lstStyle/>
          <a:p>
            <a:fld id="{696128E4-2EB6-4C46-93E5-BB307BED42FE}" type="slidenum">
              <a:rPr lang="en-US" smtClean="0"/>
              <a:t>‹#›</a:t>
            </a:fld>
            <a:endParaRPr lang="en-US"/>
          </a:p>
        </p:txBody>
      </p:sp>
    </p:spTree>
    <p:extLst>
      <p:ext uri="{BB962C8B-B14F-4D97-AF65-F5344CB8AC3E}">
        <p14:creationId xmlns:p14="http://schemas.microsoft.com/office/powerpoint/2010/main" val="129030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0240D-58D1-4865-BB03-3E605AC8BD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A726D5-2A61-42A2-9E7E-C09B315DE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96B5B7-A43B-431B-9BE7-D622735C45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CF654A-2B24-4326-9819-8AD849226A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DB66BC9-A694-491A-BA55-7A972F24FF6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009C6E-81EA-4933-A07D-4081902CB0B5}"/>
              </a:ext>
            </a:extLst>
          </p:cNvPr>
          <p:cNvSpPr>
            <a:spLocks noGrp="1"/>
          </p:cNvSpPr>
          <p:nvPr>
            <p:ph type="dt" sz="half" idx="10"/>
          </p:nvPr>
        </p:nvSpPr>
        <p:spPr/>
        <p:txBody>
          <a:bodyPr/>
          <a:lstStyle/>
          <a:p>
            <a:fld id="{4BAD7D3B-1470-48B1-AEFB-E4D027A4ACC4}" type="datetimeFigureOut">
              <a:rPr lang="en-US" smtClean="0"/>
              <a:t>10/12/2022</a:t>
            </a:fld>
            <a:endParaRPr lang="en-US"/>
          </a:p>
        </p:txBody>
      </p:sp>
      <p:sp>
        <p:nvSpPr>
          <p:cNvPr id="8" name="Footer Placeholder 7">
            <a:extLst>
              <a:ext uri="{FF2B5EF4-FFF2-40B4-BE49-F238E27FC236}">
                <a16:creationId xmlns:a16="http://schemas.microsoft.com/office/drawing/2014/main" id="{4E0C8C7E-7DF3-4C89-B81C-E9B645FEF5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CCFDF7-86FB-4C48-BBB6-FC81471D4EA5}"/>
              </a:ext>
            </a:extLst>
          </p:cNvPr>
          <p:cNvSpPr>
            <a:spLocks noGrp="1"/>
          </p:cNvSpPr>
          <p:nvPr>
            <p:ph type="sldNum" sz="quarter" idx="12"/>
          </p:nvPr>
        </p:nvSpPr>
        <p:spPr/>
        <p:txBody>
          <a:bodyPr/>
          <a:lstStyle/>
          <a:p>
            <a:fld id="{696128E4-2EB6-4C46-93E5-BB307BED42FE}" type="slidenum">
              <a:rPr lang="en-US" smtClean="0"/>
              <a:t>‹#›</a:t>
            </a:fld>
            <a:endParaRPr lang="en-US"/>
          </a:p>
        </p:txBody>
      </p:sp>
    </p:spTree>
    <p:extLst>
      <p:ext uri="{BB962C8B-B14F-4D97-AF65-F5344CB8AC3E}">
        <p14:creationId xmlns:p14="http://schemas.microsoft.com/office/powerpoint/2010/main" val="360644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4685-57CC-4345-B9D4-9EF7F4333E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B69B4D-D943-4997-A496-2C99A1AA3A00}"/>
              </a:ext>
            </a:extLst>
          </p:cNvPr>
          <p:cNvSpPr>
            <a:spLocks noGrp="1"/>
          </p:cNvSpPr>
          <p:nvPr>
            <p:ph type="dt" sz="half" idx="10"/>
          </p:nvPr>
        </p:nvSpPr>
        <p:spPr/>
        <p:txBody>
          <a:bodyPr/>
          <a:lstStyle/>
          <a:p>
            <a:fld id="{4BAD7D3B-1470-48B1-AEFB-E4D027A4ACC4}" type="datetimeFigureOut">
              <a:rPr lang="en-US" smtClean="0"/>
              <a:t>10/12/2022</a:t>
            </a:fld>
            <a:endParaRPr lang="en-US"/>
          </a:p>
        </p:txBody>
      </p:sp>
      <p:sp>
        <p:nvSpPr>
          <p:cNvPr id="4" name="Footer Placeholder 3">
            <a:extLst>
              <a:ext uri="{FF2B5EF4-FFF2-40B4-BE49-F238E27FC236}">
                <a16:creationId xmlns:a16="http://schemas.microsoft.com/office/drawing/2014/main" id="{F98D56F8-20F2-4F27-B7D4-E8092D8954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FFBB8A-90F0-4481-8C76-99619873ABF0}"/>
              </a:ext>
            </a:extLst>
          </p:cNvPr>
          <p:cNvSpPr>
            <a:spLocks noGrp="1"/>
          </p:cNvSpPr>
          <p:nvPr>
            <p:ph type="sldNum" sz="quarter" idx="12"/>
          </p:nvPr>
        </p:nvSpPr>
        <p:spPr/>
        <p:txBody>
          <a:bodyPr/>
          <a:lstStyle/>
          <a:p>
            <a:fld id="{696128E4-2EB6-4C46-93E5-BB307BED42FE}" type="slidenum">
              <a:rPr lang="en-US" smtClean="0"/>
              <a:t>‹#›</a:t>
            </a:fld>
            <a:endParaRPr lang="en-US"/>
          </a:p>
        </p:txBody>
      </p:sp>
    </p:spTree>
    <p:extLst>
      <p:ext uri="{BB962C8B-B14F-4D97-AF65-F5344CB8AC3E}">
        <p14:creationId xmlns:p14="http://schemas.microsoft.com/office/powerpoint/2010/main" val="159998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B0905A-36C3-46B3-986B-E6E007E2323D}"/>
              </a:ext>
            </a:extLst>
          </p:cNvPr>
          <p:cNvSpPr>
            <a:spLocks noGrp="1"/>
          </p:cNvSpPr>
          <p:nvPr>
            <p:ph type="dt" sz="half" idx="10"/>
          </p:nvPr>
        </p:nvSpPr>
        <p:spPr/>
        <p:txBody>
          <a:bodyPr/>
          <a:lstStyle/>
          <a:p>
            <a:fld id="{4BAD7D3B-1470-48B1-AEFB-E4D027A4ACC4}" type="datetimeFigureOut">
              <a:rPr lang="en-US" smtClean="0"/>
              <a:t>10/12/2022</a:t>
            </a:fld>
            <a:endParaRPr lang="en-US"/>
          </a:p>
        </p:txBody>
      </p:sp>
      <p:sp>
        <p:nvSpPr>
          <p:cNvPr id="3" name="Footer Placeholder 2">
            <a:extLst>
              <a:ext uri="{FF2B5EF4-FFF2-40B4-BE49-F238E27FC236}">
                <a16:creationId xmlns:a16="http://schemas.microsoft.com/office/drawing/2014/main" id="{C92871DF-A68F-494B-9278-468E994CF1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5341D5-BCC2-4EB9-B2B3-350700D1881F}"/>
              </a:ext>
            </a:extLst>
          </p:cNvPr>
          <p:cNvSpPr>
            <a:spLocks noGrp="1"/>
          </p:cNvSpPr>
          <p:nvPr>
            <p:ph type="sldNum" sz="quarter" idx="12"/>
          </p:nvPr>
        </p:nvSpPr>
        <p:spPr/>
        <p:txBody>
          <a:bodyPr/>
          <a:lstStyle/>
          <a:p>
            <a:fld id="{696128E4-2EB6-4C46-93E5-BB307BED42FE}" type="slidenum">
              <a:rPr lang="en-US" smtClean="0"/>
              <a:t>‹#›</a:t>
            </a:fld>
            <a:endParaRPr lang="en-US"/>
          </a:p>
        </p:txBody>
      </p:sp>
    </p:spTree>
    <p:extLst>
      <p:ext uri="{BB962C8B-B14F-4D97-AF65-F5344CB8AC3E}">
        <p14:creationId xmlns:p14="http://schemas.microsoft.com/office/powerpoint/2010/main" val="303056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BACD-ED28-4DED-864F-A1E6C78EA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1574F4-21AB-4191-A13B-95B695F9EF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C94AA0-DED9-47A5-B0CA-EF9A2F67B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219BCD-10AE-4EA0-8DE5-B66D873EDB03}"/>
              </a:ext>
            </a:extLst>
          </p:cNvPr>
          <p:cNvSpPr>
            <a:spLocks noGrp="1"/>
          </p:cNvSpPr>
          <p:nvPr>
            <p:ph type="dt" sz="half" idx="10"/>
          </p:nvPr>
        </p:nvSpPr>
        <p:spPr/>
        <p:txBody>
          <a:bodyPr/>
          <a:lstStyle/>
          <a:p>
            <a:fld id="{4BAD7D3B-1470-48B1-AEFB-E4D027A4ACC4}" type="datetimeFigureOut">
              <a:rPr lang="en-US" smtClean="0"/>
              <a:t>10/12/2022</a:t>
            </a:fld>
            <a:endParaRPr lang="en-US"/>
          </a:p>
        </p:txBody>
      </p:sp>
      <p:sp>
        <p:nvSpPr>
          <p:cNvPr id="6" name="Footer Placeholder 5">
            <a:extLst>
              <a:ext uri="{FF2B5EF4-FFF2-40B4-BE49-F238E27FC236}">
                <a16:creationId xmlns:a16="http://schemas.microsoft.com/office/drawing/2014/main" id="{39DE3AF0-18FC-4F3F-8F64-B6D288EF94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65D9CD-5468-4BF9-971D-7681E45FC74B}"/>
              </a:ext>
            </a:extLst>
          </p:cNvPr>
          <p:cNvSpPr>
            <a:spLocks noGrp="1"/>
          </p:cNvSpPr>
          <p:nvPr>
            <p:ph type="sldNum" sz="quarter" idx="12"/>
          </p:nvPr>
        </p:nvSpPr>
        <p:spPr/>
        <p:txBody>
          <a:bodyPr/>
          <a:lstStyle/>
          <a:p>
            <a:fld id="{696128E4-2EB6-4C46-93E5-BB307BED42FE}" type="slidenum">
              <a:rPr lang="en-US" smtClean="0"/>
              <a:t>‹#›</a:t>
            </a:fld>
            <a:endParaRPr lang="en-US"/>
          </a:p>
        </p:txBody>
      </p:sp>
    </p:spTree>
    <p:extLst>
      <p:ext uri="{BB962C8B-B14F-4D97-AF65-F5344CB8AC3E}">
        <p14:creationId xmlns:p14="http://schemas.microsoft.com/office/powerpoint/2010/main" val="150693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A8B2-25D0-4781-9677-C56307DABC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E6E1C4-991B-45B9-A854-389BDFB3A7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8AD7E1-52D4-46B2-BC00-8B60B719F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5620AF-46C5-4AFF-942F-69AB547F74BF}"/>
              </a:ext>
            </a:extLst>
          </p:cNvPr>
          <p:cNvSpPr>
            <a:spLocks noGrp="1"/>
          </p:cNvSpPr>
          <p:nvPr>
            <p:ph type="dt" sz="half" idx="10"/>
          </p:nvPr>
        </p:nvSpPr>
        <p:spPr/>
        <p:txBody>
          <a:bodyPr/>
          <a:lstStyle/>
          <a:p>
            <a:fld id="{4BAD7D3B-1470-48B1-AEFB-E4D027A4ACC4}" type="datetimeFigureOut">
              <a:rPr lang="en-US" smtClean="0"/>
              <a:t>10/12/2022</a:t>
            </a:fld>
            <a:endParaRPr lang="en-US"/>
          </a:p>
        </p:txBody>
      </p:sp>
      <p:sp>
        <p:nvSpPr>
          <p:cNvPr id="6" name="Footer Placeholder 5">
            <a:extLst>
              <a:ext uri="{FF2B5EF4-FFF2-40B4-BE49-F238E27FC236}">
                <a16:creationId xmlns:a16="http://schemas.microsoft.com/office/drawing/2014/main" id="{1B66D90F-178D-4CD8-94E8-CA8FF041CA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228E57-3297-4997-BC3D-C58815FEE192}"/>
              </a:ext>
            </a:extLst>
          </p:cNvPr>
          <p:cNvSpPr>
            <a:spLocks noGrp="1"/>
          </p:cNvSpPr>
          <p:nvPr>
            <p:ph type="sldNum" sz="quarter" idx="12"/>
          </p:nvPr>
        </p:nvSpPr>
        <p:spPr/>
        <p:txBody>
          <a:bodyPr/>
          <a:lstStyle/>
          <a:p>
            <a:fld id="{696128E4-2EB6-4C46-93E5-BB307BED42FE}" type="slidenum">
              <a:rPr lang="en-US" smtClean="0"/>
              <a:t>‹#›</a:t>
            </a:fld>
            <a:endParaRPr lang="en-US"/>
          </a:p>
        </p:txBody>
      </p:sp>
    </p:spTree>
    <p:extLst>
      <p:ext uri="{BB962C8B-B14F-4D97-AF65-F5344CB8AC3E}">
        <p14:creationId xmlns:p14="http://schemas.microsoft.com/office/powerpoint/2010/main" val="365208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B00734-39F7-4B0C-8520-C1BE4ACD63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D780EE-C93F-41C2-A4E3-1844706B3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790D9-A33B-47A9-A24A-EAECB6F877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D7D3B-1470-48B1-AEFB-E4D027A4ACC4}" type="datetimeFigureOut">
              <a:rPr lang="en-US" smtClean="0"/>
              <a:t>10/12/2022</a:t>
            </a:fld>
            <a:endParaRPr lang="en-US"/>
          </a:p>
        </p:txBody>
      </p:sp>
      <p:sp>
        <p:nvSpPr>
          <p:cNvPr id="5" name="Footer Placeholder 4">
            <a:extLst>
              <a:ext uri="{FF2B5EF4-FFF2-40B4-BE49-F238E27FC236}">
                <a16:creationId xmlns:a16="http://schemas.microsoft.com/office/drawing/2014/main" id="{F6443665-92CE-4BD0-964B-97D5C773E7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F93448-324B-4A8C-BD6C-3199B89191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6128E4-2EB6-4C46-93E5-BB307BED42FE}" type="slidenum">
              <a:rPr lang="en-US" smtClean="0"/>
              <a:t>‹#›</a:t>
            </a:fld>
            <a:endParaRPr lang="en-US"/>
          </a:p>
        </p:txBody>
      </p:sp>
    </p:spTree>
    <p:extLst>
      <p:ext uri="{BB962C8B-B14F-4D97-AF65-F5344CB8AC3E}">
        <p14:creationId xmlns:p14="http://schemas.microsoft.com/office/powerpoint/2010/main" val="3834356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catalog.us-east-1.prod.workshops.aws/workshops/b34eab03-4ebe-46c1-bc63-cd2d975d8ad4/en-US"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Build,Secure_and_Manage_Serverless_Applications_at_Scale_on_AWS_lab.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aws.amazon.com/getting-started/hands-on/build-serverless-web-app-lambda-apigateway-s3-dynamodb-cognito/module-3/"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2.svg"/><Relationship Id="rId11" Type="http://schemas.openxmlformats.org/officeDocument/2006/relationships/image" Target="../media/image17.jp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catalog.us-east-1.prod.workshops.aws/workshops/b34eab03-4ebe-46c1-bc63-cd2d975d8ad4/en-US/1-introduction/service-descriptions#amazon-simple-queue-service-(sqs)"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itle 1">
            <a:extLst>
              <a:ext uri="{FF2B5EF4-FFF2-40B4-BE49-F238E27FC236}">
                <a16:creationId xmlns:a16="http://schemas.microsoft.com/office/drawing/2014/main" id="{B1226C52-C002-4C5C-BC55-75DE5E47F7FF}"/>
              </a:ext>
            </a:extLst>
          </p:cNvPr>
          <p:cNvSpPr>
            <a:spLocks noGrp="1"/>
          </p:cNvSpPr>
          <p:nvPr>
            <p:ph type="title"/>
          </p:nvPr>
        </p:nvSpPr>
        <p:spPr>
          <a:xfrm>
            <a:off x="620202" y="2408600"/>
            <a:ext cx="10540198" cy="2040800"/>
          </a:xfrm>
        </p:spPr>
        <p:txBody>
          <a:bodyPr>
            <a:normAutofit/>
          </a:bodyPr>
          <a:lstStyle/>
          <a:p>
            <a:r>
              <a:rPr lang="en-US" dirty="0"/>
              <a:t>Build, secure and manage Serverless Applications at scale on AWS</a:t>
            </a:r>
          </a:p>
        </p:txBody>
      </p:sp>
      <p:sp>
        <p:nvSpPr>
          <p:cNvPr id="4" name="Subtitle 2">
            <a:extLst>
              <a:ext uri="{FF2B5EF4-FFF2-40B4-BE49-F238E27FC236}">
                <a16:creationId xmlns:a16="http://schemas.microsoft.com/office/drawing/2014/main" id="{BC5B468A-760E-490F-A384-CFDF07644B3A}"/>
              </a:ext>
            </a:extLst>
          </p:cNvPr>
          <p:cNvSpPr txBox="1">
            <a:spLocks/>
          </p:cNvSpPr>
          <p:nvPr/>
        </p:nvSpPr>
        <p:spPr>
          <a:xfrm>
            <a:off x="3013059" y="4449400"/>
            <a:ext cx="5028821" cy="983864"/>
          </a:xfrm>
          <a:prstGeom prst="rect">
            <a:avLst/>
          </a:prstGeom>
        </p:spPr>
        <p:txBody>
          <a:bodyPr spcFirstLastPara="1" vert="horz" wrap="square" lIns="91425" tIns="91425" rIns="91425" bIns="91425" rtlCol="0" anchor="t" anchorCtr="0">
            <a:normAutofit fontScale="70000" lnSpcReduction="20000"/>
          </a:bodyPr>
          <a:lstStyle>
            <a:lvl1pPr marL="228600" lvl="0" indent="-228600" algn="ctr" defTabSz="914400" rtl="0" eaLnBrk="1" latinLnBrk="0" hangingPunct="1">
              <a:lnSpc>
                <a:spcPct val="100000"/>
              </a:lnSpc>
              <a:spcBef>
                <a:spcPts val="0"/>
              </a:spcBef>
              <a:spcAft>
                <a:spcPts val="0"/>
              </a:spcAft>
              <a:buSzPts val="2100"/>
              <a:buFont typeface="Economica"/>
              <a:buNone/>
              <a:defRPr sz="2800" kern="1200">
                <a:solidFill>
                  <a:schemeClr val="bg1"/>
                </a:solidFill>
                <a:latin typeface="Gotham" panose="02000504050000020004" pitchFamily="2" charset="0"/>
                <a:ea typeface="Gotham" panose="02000504050000020004" pitchFamily="2" charset="0"/>
                <a:cs typeface="Gotham" panose="02000504050000020004" pitchFamily="2" charset="0"/>
                <a:sym typeface="Economica"/>
              </a:defRPr>
            </a:lvl1pPr>
            <a:lvl2pPr marL="685800" lvl="1"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2pPr>
            <a:lvl3pPr marL="1143000" lvl="2"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3pPr>
            <a:lvl4pPr marL="1600200" lvl="3"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4pPr>
            <a:lvl5pPr marL="2057400" lvl="4"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5pPr>
            <a:lvl6pPr marL="2514600" lvl="5"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6pPr>
            <a:lvl7pPr marL="2971800" lvl="6"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7pPr>
            <a:lvl8pPr marL="3429000" lvl="7"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8pPr>
            <a:lvl9pPr marL="3886200" lvl="8" indent="-228600" algn="ctr" defTabSz="914400" rtl="0" eaLnBrk="1" latinLnBrk="0" hangingPunct="1">
              <a:lnSpc>
                <a:spcPct val="100000"/>
              </a:lnSpc>
              <a:spcBef>
                <a:spcPts val="0"/>
              </a:spcBef>
              <a:spcAft>
                <a:spcPts val="0"/>
              </a:spcAft>
              <a:buSzPts val="2100"/>
              <a:buFont typeface="Economica"/>
              <a:buNone/>
              <a:defRPr sz="2800" kern="1200">
                <a:solidFill>
                  <a:schemeClr val="tx1"/>
                </a:solidFill>
                <a:latin typeface="Economica"/>
                <a:ea typeface="Economica"/>
                <a:cs typeface="Economica"/>
                <a:sym typeface="Economica"/>
              </a:defRPr>
            </a:lvl9pPr>
          </a:lstStyle>
          <a:p>
            <a:r>
              <a:rPr lang="en-US" dirty="0"/>
              <a:t>Ayanda Tshabalala</a:t>
            </a:r>
          </a:p>
          <a:p>
            <a:endParaRPr lang="en-US" dirty="0"/>
          </a:p>
          <a:p>
            <a:r>
              <a:rPr lang="en-US" dirty="0"/>
              <a:t>Associate Cloud Transformation Consultant</a:t>
            </a:r>
          </a:p>
        </p:txBody>
      </p:sp>
      <p:pic>
        <p:nvPicPr>
          <p:cNvPr id="7" name="Graphic 7">
            <a:extLst>
              <a:ext uri="{FF2B5EF4-FFF2-40B4-BE49-F238E27FC236}">
                <a16:creationId xmlns:a16="http://schemas.microsoft.com/office/drawing/2014/main" id="{D51CCF07-F512-41B7-BA25-7B5CDDCD0EA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117281" y="1526458"/>
            <a:ext cx="1128252" cy="112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4" name="Text Placeholder 3">
            <a:extLst>
              <a:ext uri="{FF2B5EF4-FFF2-40B4-BE49-F238E27FC236}">
                <a16:creationId xmlns:a16="http://schemas.microsoft.com/office/drawing/2014/main" id="{7FB423D7-13AA-4EBB-AAC9-30E021B014F5}"/>
              </a:ext>
            </a:extLst>
          </p:cNvPr>
          <p:cNvSpPr>
            <a:spLocks noGrp="1"/>
          </p:cNvSpPr>
          <p:nvPr>
            <p:ph type="body" idx="2"/>
          </p:nvPr>
        </p:nvSpPr>
        <p:spPr/>
        <p:txBody>
          <a:bodyPr>
            <a:normAutofit/>
          </a:bodyPr>
          <a:lstStyle/>
          <a:p>
            <a:r>
              <a:rPr lang="en-US" sz="1600" dirty="0"/>
              <a:t>A low-code visual workflow service used to build serverless applications</a:t>
            </a:r>
          </a:p>
          <a:p>
            <a:r>
              <a:rPr lang="en-US" sz="1600" dirty="0"/>
              <a:t>For order management it enforces which steps your application should follow to validate everything before proceeding</a:t>
            </a:r>
          </a:p>
        </p:txBody>
      </p:sp>
      <p:sp>
        <p:nvSpPr>
          <p:cNvPr id="5" name="Content Placeholder 6">
            <a:extLst>
              <a:ext uri="{FF2B5EF4-FFF2-40B4-BE49-F238E27FC236}">
                <a16:creationId xmlns:a16="http://schemas.microsoft.com/office/drawing/2014/main" id="{FA9407F0-8E42-4330-ABA7-DC3E998E07EB}"/>
              </a:ext>
            </a:extLst>
          </p:cNvPr>
          <p:cNvSpPr txBox="1">
            <a:spLocks noChangeArrowheads="1"/>
          </p:cNvSpPr>
          <p:nvPr/>
        </p:nvSpPr>
        <p:spPr>
          <a:xfrm>
            <a:off x="1465384" y="3259015"/>
            <a:ext cx="3036277" cy="71510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dirty="0">
                <a:latin typeface="Gotham" panose="020B0604020202020204"/>
              </a:rPr>
              <a:t>AWS Step Functions</a:t>
            </a:r>
          </a:p>
          <a:p>
            <a:pPr eaLnBrk="1" hangingPunct="1"/>
            <a:endParaRPr lang="en-US" altLang="en-US" sz="1600" dirty="0">
              <a:latin typeface="Gotham" panose="020B0604020202020204"/>
              <a:ea typeface="Amazon Ember" panose="020B0603020204020204" pitchFamily="34" charset="0"/>
            </a:endParaRPr>
          </a:p>
          <a:p>
            <a:pPr eaLnBrk="1" hangingPunct="1">
              <a:spcBef>
                <a:spcPts val="1067"/>
              </a:spcBef>
            </a:pPr>
            <a:endParaRPr lang="en-US" altLang="en-US" sz="1600" dirty="0">
              <a:latin typeface="Gotham" panose="020B0604020202020204"/>
            </a:endParaRPr>
          </a:p>
        </p:txBody>
      </p:sp>
      <p:pic>
        <p:nvPicPr>
          <p:cNvPr id="6" name="Graphic 17">
            <a:extLst>
              <a:ext uri="{FF2B5EF4-FFF2-40B4-BE49-F238E27FC236}">
                <a16:creationId xmlns:a16="http://schemas.microsoft.com/office/drawing/2014/main" id="{76BF66F7-F888-4C19-BC77-EE5FBB7DB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522" y="21892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C6EE773-2A2F-4D38-8862-CA5F4695F163}"/>
              </a:ext>
            </a:extLst>
          </p:cNvPr>
          <p:cNvSpPr txBox="1"/>
          <p:nvPr/>
        </p:nvSpPr>
        <p:spPr>
          <a:xfrm>
            <a:off x="292101" y="215900"/>
            <a:ext cx="5803900" cy="738664"/>
          </a:xfrm>
          <a:prstGeom prst="rect">
            <a:avLst/>
          </a:prstGeom>
          <a:noFill/>
        </p:spPr>
        <p:txBody>
          <a:bodyPr wrap="square" rtlCol="0">
            <a:spAutoFit/>
          </a:bodyPr>
          <a:lstStyle/>
          <a:p>
            <a:r>
              <a:rPr lang="en-US" sz="2400" dirty="0">
                <a:latin typeface="Gotham" panose="020B0604020202020204" charset="0"/>
              </a:rPr>
              <a:t>Quick overview of AWS services used</a:t>
            </a:r>
          </a:p>
          <a:p>
            <a:endParaRPr lang="en-US" dirty="0"/>
          </a:p>
        </p:txBody>
      </p:sp>
    </p:spTree>
    <p:extLst>
      <p:ext uri="{BB962C8B-B14F-4D97-AF65-F5344CB8AC3E}">
        <p14:creationId xmlns:p14="http://schemas.microsoft.com/office/powerpoint/2010/main" val="402661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4" name="Text Placeholder 3">
            <a:extLst>
              <a:ext uri="{FF2B5EF4-FFF2-40B4-BE49-F238E27FC236}">
                <a16:creationId xmlns:a16="http://schemas.microsoft.com/office/drawing/2014/main" id="{7FB423D7-13AA-4EBB-AAC9-30E021B014F5}"/>
              </a:ext>
            </a:extLst>
          </p:cNvPr>
          <p:cNvSpPr>
            <a:spLocks noGrp="1"/>
          </p:cNvSpPr>
          <p:nvPr>
            <p:ph type="body" idx="2"/>
          </p:nvPr>
        </p:nvSpPr>
        <p:spPr/>
        <p:txBody>
          <a:bodyPr>
            <a:normAutofit/>
          </a:bodyPr>
          <a:lstStyle/>
          <a:p>
            <a:pPr>
              <a:spcBef>
                <a:spcPts val="600"/>
              </a:spcBef>
              <a:spcAft>
                <a:spcPts val="600"/>
              </a:spcAft>
            </a:pPr>
            <a:r>
              <a:rPr lang="en-US" sz="1800" dirty="0"/>
              <a:t>Lets you add end user sign-up, sign-in, and access control to your web and mobile apps quickly and easily</a:t>
            </a:r>
          </a:p>
          <a:p>
            <a:pPr>
              <a:spcBef>
                <a:spcPts val="600"/>
              </a:spcBef>
              <a:spcAft>
                <a:spcPts val="600"/>
              </a:spcAft>
            </a:pPr>
            <a:r>
              <a:rPr lang="en-US" sz="1800" dirty="0"/>
              <a:t>To secure our application so that the end users or API developers who want to reach the API will first need to get ID token from Cognito by using their Cognito credentials(username/password/client id/client secret)</a:t>
            </a:r>
          </a:p>
        </p:txBody>
      </p:sp>
      <p:sp>
        <p:nvSpPr>
          <p:cNvPr id="6" name="Content Placeholder 6">
            <a:extLst>
              <a:ext uri="{FF2B5EF4-FFF2-40B4-BE49-F238E27FC236}">
                <a16:creationId xmlns:a16="http://schemas.microsoft.com/office/drawing/2014/main" id="{C88E1B11-4DD1-4B90-83D7-5D0D25BCC29B}"/>
              </a:ext>
            </a:extLst>
          </p:cNvPr>
          <p:cNvSpPr txBox="1">
            <a:spLocks noChangeArrowheads="1"/>
          </p:cNvSpPr>
          <p:nvPr/>
        </p:nvSpPr>
        <p:spPr>
          <a:xfrm>
            <a:off x="1664314" y="3095136"/>
            <a:ext cx="3013193" cy="742973"/>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dirty="0">
                <a:latin typeface="Gotham" panose="020B0604020202020204"/>
              </a:rPr>
              <a:t>Amazon Cognito</a:t>
            </a:r>
          </a:p>
        </p:txBody>
      </p:sp>
      <p:pic>
        <p:nvPicPr>
          <p:cNvPr id="7" name="Graphic 17">
            <a:extLst>
              <a:ext uri="{FF2B5EF4-FFF2-40B4-BE49-F238E27FC236}">
                <a16:creationId xmlns:a16="http://schemas.microsoft.com/office/drawing/2014/main" id="{730FD969-43B6-4A91-9610-C42B1D9D6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624" y="233313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60B0E9D-739F-4E45-A4C6-796E4F237819}"/>
              </a:ext>
            </a:extLst>
          </p:cNvPr>
          <p:cNvSpPr txBox="1"/>
          <p:nvPr/>
        </p:nvSpPr>
        <p:spPr>
          <a:xfrm>
            <a:off x="292101" y="215900"/>
            <a:ext cx="5803900" cy="738664"/>
          </a:xfrm>
          <a:prstGeom prst="rect">
            <a:avLst/>
          </a:prstGeom>
          <a:noFill/>
        </p:spPr>
        <p:txBody>
          <a:bodyPr wrap="square" rtlCol="0">
            <a:spAutoFit/>
          </a:bodyPr>
          <a:lstStyle/>
          <a:p>
            <a:r>
              <a:rPr lang="en-US" sz="2400" dirty="0">
                <a:latin typeface="Gotham" panose="020B0604020202020204" charset="0"/>
              </a:rPr>
              <a:t>Quick overview of AWS services used</a:t>
            </a:r>
          </a:p>
          <a:p>
            <a:endParaRPr lang="en-US" dirty="0"/>
          </a:p>
        </p:txBody>
      </p:sp>
    </p:spTree>
    <p:extLst>
      <p:ext uri="{BB962C8B-B14F-4D97-AF65-F5344CB8AC3E}">
        <p14:creationId xmlns:p14="http://schemas.microsoft.com/office/powerpoint/2010/main" val="27128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0C13C4-4596-4657-BDB6-962B5C4CE214}"/>
              </a:ext>
            </a:extLst>
          </p:cNvPr>
          <p:cNvSpPr>
            <a:spLocks noGrp="1"/>
          </p:cNvSpPr>
          <p:nvPr>
            <p:ph type="title"/>
          </p:nvPr>
        </p:nvSpPr>
        <p:spPr>
          <a:xfrm>
            <a:off x="166254" y="197427"/>
            <a:ext cx="8977746" cy="571500"/>
          </a:xfrm>
        </p:spPr>
        <p:txBody>
          <a:bodyPr>
            <a:normAutofit fontScale="90000"/>
          </a:bodyPr>
          <a:lstStyle/>
          <a:p>
            <a:pPr>
              <a:spcBef>
                <a:spcPts val="800"/>
              </a:spcBef>
              <a:spcAft>
                <a:spcPts val="800"/>
              </a:spcAft>
            </a:pPr>
            <a:r>
              <a:rPr lang="en-US" sz="2800" b="1" dirty="0"/>
              <a:t>Workshop Guide</a:t>
            </a:r>
            <a:endParaRPr lang="en-US" sz="1867" dirty="0"/>
          </a:p>
        </p:txBody>
      </p:sp>
      <p:sp>
        <p:nvSpPr>
          <p:cNvPr id="4" name="TextBox 3">
            <a:hlinkClick r:id="rId3"/>
            <a:extLst>
              <a:ext uri="{FF2B5EF4-FFF2-40B4-BE49-F238E27FC236}">
                <a16:creationId xmlns:a16="http://schemas.microsoft.com/office/drawing/2014/main" id="{DEBF298E-80C8-4B68-9A8C-08073CDC3EBE}"/>
              </a:ext>
            </a:extLst>
          </p:cNvPr>
          <p:cNvSpPr txBox="1"/>
          <p:nvPr/>
        </p:nvSpPr>
        <p:spPr>
          <a:xfrm>
            <a:off x="378068" y="6291241"/>
            <a:ext cx="10656277" cy="369332"/>
          </a:xfrm>
          <a:prstGeom prst="rect">
            <a:avLst/>
          </a:prstGeom>
          <a:noFill/>
        </p:spPr>
        <p:txBody>
          <a:bodyPr wrap="square" rtlCol="0">
            <a:spAutoFit/>
          </a:bodyPr>
          <a:lstStyle/>
          <a:p>
            <a:r>
              <a:rPr lang="en-US" dirty="0"/>
              <a:t>https://catalog.us-east-1.prod.workshops.aws/workshops/b34eab03-4ebe-46c1-bc63-cd2d975d8ad4/en-US</a:t>
            </a:r>
          </a:p>
        </p:txBody>
      </p:sp>
      <p:sp>
        <p:nvSpPr>
          <p:cNvPr id="6" name="TextBox 5">
            <a:extLst>
              <a:ext uri="{FF2B5EF4-FFF2-40B4-BE49-F238E27FC236}">
                <a16:creationId xmlns:a16="http://schemas.microsoft.com/office/drawing/2014/main" id="{DC5B6A8F-E3E4-4907-8C0D-7C5E2DF1601B}"/>
              </a:ext>
            </a:extLst>
          </p:cNvPr>
          <p:cNvSpPr txBox="1"/>
          <p:nvPr/>
        </p:nvSpPr>
        <p:spPr>
          <a:xfrm>
            <a:off x="378068" y="716106"/>
            <a:ext cx="11128132" cy="2369880"/>
          </a:xfrm>
          <a:prstGeom prst="rect">
            <a:avLst/>
          </a:prstGeom>
          <a:noFill/>
        </p:spPr>
        <p:txBody>
          <a:bodyPr wrap="square" rtlCol="0">
            <a:spAutoFit/>
          </a:bodyPr>
          <a:lstStyle/>
          <a:p>
            <a:r>
              <a:rPr lang="en-US" sz="2000" b="1" dirty="0">
                <a:latin typeface="Gotham" panose="020B0604020202020204" charset="0"/>
              </a:rPr>
              <a:t>Pre-requisites</a:t>
            </a:r>
            <a:endParaRPr lang="en-US" dirty="0">
              <a:latin typeface="Gotham" panose="020B0604020202020204" charset="0"/>
            </a:endParaRPr>
          </a:p>
          <a:p>
            <a:pPr marL="342900" indent="-342900">
              <a:spcBef>
                <a:spcPts val="600"/>
              </a:spcBef>
              <a:spcAft>
                <a:spcPts val="600"/>
              </a:spcAft>
              <a:buFont typeface="Arial" panose="020B0604020202020204" pitchFamily="34" charset="0"/>
              <a:buChar char="•"/>
            </a:pPr>
            <a:r>
              <a:rPr lang="en-US" dirty="0">
                <a:latin typeface="Gotham" panose="020B0604020202020204" charset="0"/>
              </a:rPr>
              <a:t>Skip …</a:t>
            </a:r>
            <a:r>
              <a:rPr lang="en-US" b="1" dirty="0">
                <a:latin typeface="Gotham" panose="020B0604020202020204" charset="0"/>
              </a:rPr>
              <a:t>on your own</a:t>
            </a:r>
          </a:p>
          <a:p>
            <a:pPr marL="342900" indent="-342900">
              <a:spcBef>
                <a:spcPts val="600"/>
              </a:spcBef>
              <a:spcAft>
                <a:spcPts val="600"/>
              </a:spcAft>
              <a:buFont typeface="Arial" panose="020B0604020202020204" pitchFamily="34" charset="0"/>
              <a:buChar char="•"/>
            </a:pPr>
            <a:endParaRPr lang="en-US" b="1" dirty="0">
              <a:latin typeface="Gotham" panose="020B0604020202020204" charset="0"/>
            </a:endParaRPr>
          </a:p>
          <a:p>
            <a:r>
              <a:rPr lang="en-US" b="1" dirty="0">
                <a:latin typeface="Gotham" panose="020B0604020202020204" charset="0"/>
              </a:rPr>
              <a:t>Note: </a:t>
            </a:r>
            <a:r>
              <a:rPr lang="en-US" dirty="0">
                <a:latin typeface="Gotham" panose="020B0604020202020204" charset="0"/>
              </a:rPr>
              <a:t>Shared</a:t>
            </a:r>
            <a:r>
              <a:rPr lang="en-US" b="1" dirty="0">
                <a:latin typeface="Gotham" panose="020B0604020202020204" charset="0"/>
              </a:rPr>
              <a:t> </a:t>
            </a:r>
            <a:r>
              <a:rPr lang="en-US" b="1" dirty="0">
                <a:latin typeface="Gotham" panose="020B0604020202020204" charset="0"/>
                <a:hlinkClick r:id="rId4" action="ppaction://hlinkfile"/>
              </a:rPr>
              <a:t>Build,Secure_and_Manage_Serverless_Applications_at_Scale_on_AWS_lab.pdf</a:t>
            </a:r>
            <a:r>
              <a:rPr lang="en-US" b="1" dirty="0">
                <a:latin typeface="Gotham" panose="020B0604020202020204" charset="0"/>
              </a:rPr>
              <a:t> </a:t>
            </a:r>
            <a:r>
              <a:rPr lang="en-US" dirty="0">
                <a:latin typeface="Gotham" panose="020B0604020202020204" charset="0"/>
              </a:rPr>
              <a:t>follow</a:t>
            </a:r>
            <a:r>
              <a:rPr lang="en-US" b="1" dirty="0">
                <a:latin typeface="Gotham" panose="020B0604020202020204" charset="0"/>
              </a:rPr>
              <a:t> </a:t>
            </a:r>
            <a:r>
              <a:rPr lang="en-US" dirty="0">
                <a:latin typeface="Gotham" panose="020B0604020202020204" charset="0"/>
              </a:rPr>
              <a:t>the Notes I have add on a note section</a:t>
            </a:r>
          </a:p>
          <a:p>
            <a:endParaRPr lang="en-US" dirty="0">
              <a:latin typeface="Gotham" panose="020B0604020202020204" charset="0"/>
            </a:endParaRPr>
          </a:p>
          <a:p>
            <a:r>
              <a:rPr lang="en-US" dirty="0">
                <a:latin typeface="Gotham" panose="020B0604020202020204" charset="0"/>
              </a:rPr>
              <a:t>Note : If you are getting and error check you indentation</a:t>
            </a:r>
          </a:p>
        </p:txBody>
      </p:sp>
    </p:spTree>
    <p:extLst>
      <p:ext uri="{BB962C8B-B14F-4D97-AF65-F5344CB8AC3E}">
        <p14:creationId xmlns:p14="http://schemas.microsoft.com/office/powerpoint/2010/main" val="3019614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A63F66D-13EB-4241-A06F-E92D74F975A1}"/>
              </a:ext>
            </a:extLst>
          </p:cNvPr>
          <p:cNvSpPr txBox="1"/>
          <p:nvPr/>
        </p:nvSpPr>
        <p:spPr>
          <a:xfrm>
            <a:off x="0" y="0"/>
            <a:ext cx="12192000" cy="3785652"/>
          </a:xfrm>
          <a:prstGeom prst="rect">
            <a:avLst/>
          </a:prstGeom>
          <a:noFill/>
        </p:spPr>
        <p:txBody>
          <a:bodyPr wrap="square" rtlCol="0">
            <a:spAutoFit/>
          </a:bodyPr>
          <a:lstStyle/>
          <a:p>
            <a:r>
              <a:rPr lang="en-US" sz="2400" b="1" dirty="0">
                <a:latin typeface="Gotham" panose="020B0604020202020204"/>
              </a:rPr>
              <a:t>Key takeaways</a:t>
            </a:r>
          </a:p>
          <a:p>
            <a:endParaRPr lang="en-US" sz="2400" b="1" dirty="0">
              <a:latin typeface="Gotham" panose="020B0604020202020204"/>
            </a:endParaRPr>
          </a:p>
          <a:p>
            <a:pPr marL="457200" indent="-457200">
              <a:buFont typeface="+mj-lt"/>
              <a:buAutoNum type="arabicPeriod"/>
            </a:pPr>
            <a:r>
              <a:rPr lang="en-US" sz="2400" dirty="0">
                <a:latin typeface="Gotham" panose="020B0604020202020204"/>
              </a:rPr>
              <a:t>You can focus more on building than managing your resources and save time</a:t>
            </a:r>
          </a:p>
          <a:p>
            <a:pPr marL="457200" indent="-457200">
              <a:buFont typeface="+mj-lt"/>
              <a:buAutoNum type="arabicPeriod"/>
            </a:pPr>
            <a:r>
              <a:rPr lang="en-US" sz="2400" dirty="0"/>
              <a:t>The serverless application looks like the architecture below, where users of your application can list their orders, create new orders, show order details, update order status and cancel the order.</a:t>
            </a:r>
            <a:endParaRPr lang="en-US" sz="2400" dirty="0">
              <a:latin typeface="Gotham" panose="020B0604020202020204"/>
            </a:endParaRPr>
          </a:p>
          <a:p>
            <a:pPr marL="457200" indent="-457200">
              <a:buFont typeface="+mj-lt"/>
              <a:buAutoNum type="arabicPeriod"/>
            </a:pPr>
            <a:endParaRPr lang="en-US" sz="2400" dirty="0">
              <a:latin typeface="Gotham" panose="020B0604020202020204"/>
            </a:endParaRPr>
          </a:p>
          <a:p>
            <a:endParaRPr lang="en-US" sz="2400" b="1" dirty="0">
              <a:latin typeface="Gotham" panose="020B0604020202020204"/>
            </a:endParaRPr>
          </a:p>
          <a:p>
            <a:endParaRPr lang="en-US" sz="2400" b="1" dirty="0">
              <a:latin typeface="Gotham" panose="020B0604020202020204"/>
            </a:endParaRPr>
          </a:p>
          <a:p>
            <a:endParaRPr lang="en-US" sz="2400" b="1" dirty="0">
              <a:latin typeface="Gotham" panose="020B0604020202020204" charset="0"/>
            </a:endParaRPr>
          </a:p>
        </p:txBody>
      </p:sp>
      <p:pic>
        <p:nvPicPr>
          <p:cNvPr id="12" name="Picture 11">
            <a:extLst>
              <a:ext uri="{FF2B5EF4-FFF2-40B4-BE49-F238E27FC236}">
                <a16:creationId xmlns:a16="http://schemas.microsoft.com/office/drawing/2014/main" id="{F4464240-A869-4C46-9F0B-79C835FCB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593" y="2420377"/>
            <a:ext cx="7924800" cy="4126553"/>
          </a:xfrm>
          <a:prstGeom prst="rect">
            <a:avLst/>
          </a:prstGeom>
        </p:spPr>
      </p:pic>
    </p:spTree>
    <p:extLst>
      <p:ext uri="{BB962C8B-B14F-4D97-AF65-F5344CB8AC3E}">
        <p14:creationId xmlns:p14="http://schemas.microsoft.com/office/powerpoint/2010/main" val="1651419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A63F66D-13EB-4241-A06F-E92D74F975A1}"/>
              </a:ext>
            </a:extLst>
          </p:cNvPr>
          <p:cNvSpPr txBox="1"/>
          <p:nvPr/>
        </p:nvSpPr>
        <p:spPr>
          <a:xfrm>
            <a:off x="0" y="0"/>
            <a:ext cx="12192000" cy="4801314"/>
          </a:xfrm>
          <a:prstGeom prst="rect">
            <a:avLst/>
          </a:prstGeom>
          <a:noFill/>
        </p:spPr>
        <p:txBody>
          <a:bodyPr wrap="square" rtlCol="0">
            <a:spAutoFit/>
          </a:bodyPr>
          <a:lstStyle/>
          <a:p>
            <a:r>
              <a:rPr lang="en-US" sz="3600" b="1" dirty="0">
                <a:latin typeface="Gotham" panose="020B0604020202020204"/>
              </a:rPr>
              <a:t>Next Steps</a:t>
            </a:r>
          </a:p>
          <a:p>
            <a:endParaRPr lang="en-US" sz="3600" b="1" dirty="0">
              <a:latin typeface="Gotham" panose="020B0604020202020204"/>
            </a:endParaRPr>
          </a:p>
          <a:p>
            <a:pPr marL="285750" indent="-285750">
              <a:buFont typeface="Arial" panose="020B0604020202020204" pitchFamily="34" charset="0"/>
              <a:buChar char="•"/>
            </a:pPr>
            <a:r>
              <a:rPr lang="en-US" dirty="0">
                <a:latin typeface="Gotham" panose="020B0604020202020204"/>
              </a:rPr>
              <a:t>Follow the link below to build a Serverless Web Application manually without SAM</a:t>
            </a:r>
          </a:p>
          <a:p>
            <a:endParaRPr lang="en-US" sz="3600" b="1" dirty="0">
              <a:latin typeface="Gotham" panose="020B0604020202020204"/>
            </a:endParaRPr>
          </a:p>
          <a:p>
            <a:endParaRPr lang="en-US" sz="3600" b="1" dirty="0">
              <a:latin typeface="Gotham" panose="020B0604020202020204"/>
            </a:endParaRPr>
          </a:p>
          <a:p>
            <a:endParaRPr lang="en-US" sz="3600" dirty="0">
              <a:latin typeface="Gotham" panose="020B0604020202020204"/>
            </a:endParaRPr>
          </a:p>
          <a:p>
            <a:endParaRPr lang="en-US" sz="3600" b="1" dirty="0">
              <a:latin typeface="Gotham" panose="020B0604020202020204"/>
            </a:endParaRPr>
          </a:p>
          <a:p>
            <a:endParaRPr lang="en-US" sz="3600" b="1" dirty="0">
              <a:latin typeface="Gotham" panose="020B0604020202020204"/>
            </a:endParaRPr>
          </a:p>
          <a:p>
            <a:endParaRPr lang="en-US" sz="3600" b="1" dirty="0">
              <a:latin typeface="Gotham" panose="020B0604020202020204" charset="0"/>
            </a:endParaRPr>
          </a:p>
        </p:txBody>
      </p:sp>
      <p:sp>
        <p:nvSpPr>
          <p:cNvPr id="2" name="TextBox 1">
            <a:extLst>
              <a:ext uri="{FF2B5EF4-FFF2-40B4-BE49-F238E27FC236}">
                <a16:creationId xmlns:a16="http://schemas.microsoft.com/office/drawing/2014/main" id="{2CD3ACE1-2F7C-4B61-93AE-70D1DE139485}"/>
              </a:ext>
            </a:extLst>
          </p:cNvPr>
          <p:cNvSpPr txBox="1"/>
          <p:nvPr/>
        </p:nvSpPr>
        <p:spPr>
          <a:xfrm>
            <a:off x="342900" y="1511300"/>
            <a:ext cx="10934700" cy="646331"/>
          </a:xfrm>
          <a:prstGeom prst="rect">
            <a:avLst/>
          </a:prstGeom>
          <a:noFill/>
        </p:spPr>
        <p:txBody>
          <a:bodyPr wrap="square" rtlCol="0">
            <a:spAutoFit/>
          </a:bodyPr>
          <a:lstStyle/>
          <a:p>
            <a:r>
              <a:rPr lang="en-US" dirty="0">
                <a:hlinkClick r:id="rId3"/>
              </a:rPr>
              <a:t>https://aws.amazon.com/getting-started/hands-on/build-serverless-web-app-lambda-apigateway-s3-dynamodb-cognito/module-3/</a:t>
            </a:r>
            <a:endParaRPr lang="en-US" dirty="0"/>
          </a:p>
        </p:txBody>
      </p:sp>
    </p:spTree>
    <p:extLst>
      <p:ext uri="{BB962C8B-B14F-4D97-AF65-F5344CB8AC3E}">
        <p14:creationId xmlns:p14="http://schemas.microsoft.com/office/powerpoint/2010/main" val="121308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95001" y="248588"/>
            <a:ext cx="5393600" cy="1434024"/>
          </a:xfrm>
          <a:prstGeom prst="rect">
            <a:avLst/>
          </a:prstGeom>
        </p:spPr>
        <p:txBody>
          <a:bodyPr spcFirstLastPara="1" vert="horz" wrap="square" lIns="121900" tIns="121900" rIns="121900" bIns="121900" rtlCol="0" anchor="b" anchorCtr="0">
            <a:normAutofit/>
          </a:bodyPr>
          <a:lstStyle/>
          <a:p>
            <a:pPr lvl="0"/>
            <a:r>
              <a:rPr lang="en-US" sz="2800" dirty="0"/>
              <a:t>Building an Order API by using the AWS Serverless Stack</a:t>
            </a:r>
            <a:endParaRPr sz="2800" dirty="0"/>
          </a:p>
        </p:txBody>
      </p:sp>
      <p:sp>
        <p:nvSpPr>
          <p:cNvPr id="81" name="Google Shape;81;p16"/>
          <p:cNvSpPr txBox="1">
            <a:spLocks noGrp="1"/>
          </p:cNvSpPr>
          <p:nvPr>
            <p:ph type="body" idx="2"/>
          </p:nvPr>
        </p:nvSpPr>
        <p:spPr>
          <a:xfrm>
            <a:off x="6586000" y="965600"/>
            <a:ext cx="5116000" cy="4926800"/>
          </a:xfrm>
          <a:prstGeom prst="rect">
            <a:avLst/>
          </a:prstGeom>
        </p:spPr>
        <p:txBody>
          <a:bodyPr spcFirstLastPara="1" vert="horz" wrap="square" lIns="121900" tIns="121900" rIns="121900" bIns="121900" rtlCol="0" anchor="ctr" anchorCtr="0">
            <a:normAutofit/>
          </a:bodyPr>
          <a:lstStyle/>
          <a:p>
            <a:pPr marL="457189">
              <a:spcAft>
                <a:spcPts val="1600"/>
              </a:spcAft>
              <a:buFont typeface="+mj-lt"/>
              <a:buAutoNum type="arabicPeriod"/>
            </a:pPr>
            <a:r>
              <a:rPr lang="en-US" sz="1800" dirty="0"/>
              <a:t>What to expect in this workshop</a:t>
            </a:r>
          </a:p>
          <a:p>
            <a:pPr marL="457189">
              <a:spcAft>
                <a:spcPts val="1600"/>
              </a:spcAft>
              <a:buFont typeface="+mj-lt"/>
              <a:buAutoNum type="arabicPeriod"/>
            </a:pPr>
            <a:r>
              <a:rPr lang="en-US" sz="1800" dirty="0"/>
              <a:t>Introduction to AWS SAM</a:t>
            </a:r>
          </a:p>
          <a:p>
            <a:pPr marL="457189">
              <a:spcAft>
                <a:spcPts val="1600"/>
              </a:spcAft>
              <a:buFont typeface="+mj-lt"/>
              <a:buAutoNum type="arabicPeriod"/>
            </a:pPr>
            <a:r>
              <a:rPr lang="en-US" sz="1800" dirty="0"/>
              <a:t>Quick overview of AWS services used</a:t>
            </a:r>
          </a:p>
          <a:p>
            <a:pPr marL="457189">
              <a:spcAft>
                <a:spcPts val="1600"/>
              </a:spcAft>
              <a:buFont typeface="+mj-lt"/>
              <a:buAutoNum type="arabicPeriod"/>
            </a:pPr>
            <a:r>
              <a:rPr lang="en-US" sz="1800" dirty="0"/>
              <a:t>Workshop Guide</a:t>
            </a:r>
          </a:p>
          <a:p>
            <a:pPr marL="457189">
              <a:spcAft>
                <a:spcPts val="1600"/>
              </a:spcAft>
              <a:buFont typeface="+mj-lt"/>
              <a:buAutoNum type="arabicPeriod"/>
            </a:pPr>
            <a:r>
              <a:rPr lang="en-US" sz="1800" dirty="0"/>
              <a:t>Key Takeaways</a:t>
            </a:r>
            <a:endParaRPr sz="1800" dirty="0"/>
          </a:p>
        </p:txBody>
      </p:sp>
      <p:pic>
        <p:nvPicPr>
          <p:cNvPr id="5" name="Graphic 10">
            <a:extLst>
              <a:ext uri="{FF2B5EF4-FFF2-40B4-BE49-F238E27FC236}">
                <a16:creationId xmlns:a16="http://schemas.microsoft.com/office/drawing/2014/main" id="{671CD334-8F1D-464F-B8CB-622405FF3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035" y="3987868"/>
            <a:ext cx="753533" cy="75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23">
            <a:extLst>
              <a:ext uri="{FF2B5EF4-FFF2-40B4-BE49-F238E27FC236}">
                <a16:creationId xmlns:a16="http://schemas.microsoft.com/office/drawing/2014/main" id="{050D08DE-A707-42BE-9E88-5C0AA9BC6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518" y="3987868"/>
            <a:ext cx="753533" cy="75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7">
            <a:extLst>
              <a:ext uri="{FF2B5EF4-FFF2-40B4-BE49-F238E27FC236}">
                <a16:creationId xmlns:a16="http://schemas.microsoft.com/office/drawing/2014/main" id="{F5861FEC-5F6E-4307-8333-BE91A142D83A}"/>
              </a:ext>
            </a:extLst>
          </p:cNvPr>
          <p:cNvPicPr>
            <a:picLocks noChangeAspect="1" noChangeArrowheads="1"/>
          </p:cNvPicPr>
          <p:nvPr/>
        </p:nvPicPr>
        <p:blipFill>
          <a:blip r:embed="rId5"/>
          <a:srcRect/>
          <a:stretch/>
        </p:blipFill>
        <p:spPr bwMode="auto">
          <a:xfrm>
            <a:off x="753367" y="3987868"/>
            <a:ext cx="753533" cy="75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E369CDD-F5E4-45EB-9829-7CCDA5C705BF}"/>
              </a:ext>
            </a:extLst>
          </p:cNvPr>
          <p:cNvSpPr txBox="1"/>
          <p:nvPr/>
        </p:nvSpPr>
        <p:spPr>
          <a:xfrm>
            <a:off x="539843" y="4775895"/>
            <a:ext cx="1828801" cy="307777"/>
          </a:xfrm>
          <a:prstGeom prst="rect">
            <a:avLst/>
          </a:prstGeom>
          <a:noFill/>
        </p:spPr>
        <p:txBody>
          <a:bodyPr wrap="square" rtlCol="0">
            <a:spAutoFit/>
          </a:bodyPr>
          <a:lstStyle/>
          <a:p>
            <a:r>
              <a:rPr lang="en-US" sz="1400" dirty="0">
                <a:latin typeface="Gotham" panose="020B0604020202020204"/>
              </a:rPr>
              <a:t>API Gateway</a:t>
            </a:r>
          </a:p>
        </p:txBody>
      </p:sp>
      <p:sp>
        <p:nvSpPr>
          <p:cNvPr id="9" name="TextBox 8">
            <a:extLst>
              <a:ext uri="{FF2B5EF4-FFF2-40B4-BE49-F238E27FC236}">
                <a16:creationId xmlns:a16="http://schemas.microsoft.com/office/drawing/2014/main" id="{0DB54AA9-5F27-4AFE-BD7A-F9F592569D82}"/>
              </a:ext>
            </a:extLst>
          </p:cNvPr>
          <p:cNvSpPr txBox="1"/>
          <p:nvPr/>
        </p:nvSpPr>
        <p:spPr>
          <a:xfrm>
            <a:off x="2688849" y="4730266"/>
            <a:ext cx="1828801" cy="307777"/>
          </a:xfrm>
          <a:prstGeom prst="rect">
            <a:avLst/>
          </a:prstGeom>
          <a:noFill/>
        </p:spPr>
        <p:txBody>
          <a:bodyPr wrap="square" rtlCol="0">
            <a:spAutoFit/>
          </a:bodyPr>
          <a:lstStyle/>
          <a:p>
            <a:r>
              <a:rPr lang="en-US" sz="1400" dirty="0">
                <a:latin typeface="Gotham" panose="020B0604020202020204"/>
              </a:rPr>
              <a:t>Lambda</a:t>
            </a:r>
          </a:p>
        </p:txBody>
      </p:sp>
      <p:sp>
        <p:nvSpPr>
          <p:cNvPr id="10" name="TextBox 9">
            <a:extLst>
              <a:ext uri="{FF2B5EF4-FFF2-40B4-BE49-F238E27FC236}">
                <a16:creationId xmlns:a16="http://schemas.microsoft.com/office/drawing/2014/main" id="{7D87E83D-289F-4481-953C-C06A30BE5F46}"/>
              </a:ext>
            </a:extLst>
          </p:cNvPr>
          <p:cNvSpPr txBox="1"/>
          <p:nvPr/>
        </p:nvSpPr>
        <p:spPr>
          <a:xfrm>
            <a:off x="4517650" y="4730266"/>
            <a:ext cx="1828801" cy="307777"/>
          </a:xfrm>
          <a:prstGeom prst="rect">
            <a:avLst/>
          </a:prstGeom>
          <a:noFill/>
        </p:spPr>
        <p:txBody>
          <a:bodyPr wrap="square" rtlCol="0">
            <a:spAutoFit/>
          </a:bodyPr>
          <a:lstStyle/>
          <a:p>
            <a:r>
              <a:rPr lang="en-US" sz="1400" dirty="0">
                <a:latin typeface="Gotham" panose="020B0604020202020204"/>
              </a:rPr>
              <a:t>DynamoDB</a:t>
            </a:r>
          </a:p>
        </p:txBody>
      </p:sp>
      <p:cxnSp>
        <p:nvCxnSpPr>
          <p:cNvPr id="11" name="Straight Arrow Connector 10">
            <a:extLst>
              <a:ext uri="{FF2B5EF4-FFF2-40B4-BE49-F238E27FC236}">
                <a16:creationId xmlns:a16="http://schemas.microsoft.com/office/drawing/2014/main" id="{B66D9AB4-13D6-4CBA-9EB9-C6A4F1C474E2}"/>
              </a:ext>
            </a:extLst>
          </p:cNvPr>
          <p:cNvCxnSpPr>
            <a:cxnSpLocks/>
          </p:cNvCxnSpPr>
          <p:nvPr/>
        </p:nvCxnSpPr>
        <p:spPr>
          <a:xfrm>
            <a:off x="1639442" y="4364635"/>
            <a:ext cx="881967"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CDD5B7-C2E1-4E56-88F8-1829B342B123}"/>
              </a:ext>
            </a:extLst>
          </p:cNvPr>
          <p:cNvCxnSpPr>
            <a:cxnSpLocks/>
          </p:cNvCxnSpPr>
          <p:nvPr/>
        </p:nvCxnSpPr>
        <p:spPr>
          <a:xfrm>
            <a:off x="3642867" y="4364635"/>
            <a:ext cx="881967"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539366" y="205509"/>
            <a:ext cx="10805047" cy="585759"/>
          </a:xfrm>
          <a:prstGeom prst="rect">
            <a:avLst/>
          </a:prstGeom>
        </p:spPr>
        <p:txBody>
          <a:bodyPr spcFirstLastPara="1" vert="horz" wrap="square" lIns="121900" tIns="121900" rIns="121900" bIns="121900" rtlCol="0" anchor="b" anchorCtr="0">
            <a:normAutofit fontScale="90000"/>
          </a:bodyPr>
          <a:lstStyle/>
          <a:p>
            <a:r>
              <a:rPr lang="en-US" sz="2800" dirty="0"/>
              <a:t>What to expect in this workshop</a:t>
            </a:r>
            <a:endParaRPr sz="2800" dirty="0"/>
          </a:p>
        </p:txBody>
      </p:sp>
      <p:grpSp>
        <p:nvGrpSpPr>
          <p:cNvPr id="20" name="Group 19">
            <a:extLst>
              <a:ext uri="{FF2B5EF4-FFF2-40B4-BE49-F238E27FC236}">
                <a16:creationId xmlns:a16="http://schemas.microsoft.com/office/drawing/2014/main" id="{2BD37E1E-6C71-4B6B-A559-0A4B5A5FF871}"/>
              </a:ext>
            </a:extLst>
          </p:cNvPr>
          <p:cNvGrpSpPr/>
          <p:nvPr/>
        </p:nvGrpSpPr>
        <p:grpSpPr>
          <a:xfrm>
            <a:off x="715617" y="1598947"/>
            <a:ext cx="2338043" cy="1543979"/>
            <a:chOff x="311700" y="1088762"/>
            <a:chExt cx="1743893" cy="1128183"/>
          </a:xfrm>
        </p:grpSpPr>
        <p:sp>
          <p:nvSpPr>
            <p:cNvPr id="6" name="Content Placeholder 6">
              <a:extLst>
                <a:ext uri="{FF2B5EF4-FFF2-40B4-BE49-F238E27FC236}">
                  <a16:creationId xmlns:a16="http://schemas.microsoft.com/office/drawing/2014/main" id="{289FD7A6-3727-463E-8D86-D59C2B77AF77}"/>
                </a:ext>
              </a:extLst>
            </p:cNvPr>
            <p:cNvSpPr txBox="1">
              <a:spLocks noChangeArrowheads="1"/>
            </p:cNvSpPr>
            <p:nvPr/>
          </p:nvSpPr>
          <p:spPr>
            <a:xfrm>
              <a:off x="311700" y="1714539"/>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1067"/>
                </a:spcBef>
              </a:pPr>
              <a:r>
                <a:rPr lang="en-US" sz="1600" dirty="0">
                  <a:latin typeface="Gotham" panose="020B0604020202020204"/>
                </a:rPr>
                <a:t>AWS Lambda</a:t>
              </a:r>
            </a:p>
          </p:txBody>
        </p:sp>
        <p:pic>
          <p:nvPicPr>
            <p:cNvPr id="7" name="Graphic 7">
              <a:extLst>
                <a:ext uri="{FF2B5EF4-FFF2-40B4-BE49-F238E27FC236}">
                  <a16:creationId xmlns:a16="http://schemas.microsoft.com/office/drawing/2014/main" id="{1C7C1EBA-4570-473B-9ED2-75D3541D204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83555" y="108876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6">
              <a:extLst>
                <a:ext uri="{FF2B5EF4-FFF2-40B4-BE49-F238E27FC236}">
                  <a16:creationId xmlns:a16="http://schemas.microsoft.com/office/drawing/2014/main" id="{8514F92D-C270-46E2-AB67-3C07AB2E4019}"/>
                </a:ext>
              </a:extLst>
            </p:cNvPr>
            <p:cNvSpPr txBox="1">
              <a:spLocks noChangeArrowheads="1"/>
            </p:cNvSpPr>
            <p:nvPr/>
          </p:nvSpPr>
          <p:spPr>
            <a:xfrm>
              <a:off x="855668" y="1088762"/>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600" b="1" dirty="0">
                  <a:latin typeface="Gotham" panose="020B0604020202020204"/>
                </a:rPr>
                <a:t>Compute</a:t>
              </a:r>
              <a:endParaRPr lang="en-US" altLang="en-US" sz="1600" dirty="0">
                <a:latin typeface="Gotham" panose="020B0604020202020204"/>
              </a:endParaRPr>
            </a:p>
          </p:txBody>
        </p:sp>
      </p:grpSp>
      <p:grpSp>
        <p:nvGrpSpPr>
          <p:cNvPr id="5" name="Group 4">
            <a:extLst>
              <a:ext uri="{FF2B5EF4-FFF2-40B4-BE49-F238E27FC236}">
                <a16:creationId xmlns:a16="http://schemas.microsoft.com/office/drawing/2014/main" id="{360D974D-DFBE-4C3C-BC0C-7E19237944CB}"/>
              </a:ext>
            </a:extLst>
          </p:cNvPr>
          <p:cNvGrpSpPr/>
          <p:nvPr/>
        </p:nvGrpSpPr>
        <p:grpSpPr>
          <a:xfrm>
            <a:off x="7795543" y="4369537"/>
            <a:ext cx="2748719" cy="2146867"/>
            <a:chOff x="2444093" y="1088762"/>
            <a:chExt cx="2050207" cy="1568713"/>
          </a:xfrm>
        </p:grpSpPr>
        <p:sp>
          <p:nvSpPr>
            <p:cNvPr id="9" name="Content Placeholder 6">
              <a:extLst>
                <a:ext uri="{FF2B5EF4-FFF2-40B4-BE49-F238E27FC236}">
                  <a16:creationId xmlns:a16="http://schemas.microsoft.com/office/drawing/2014/main" id="{B793E970-C815-499E-9A29-3AA377C6AE84}"/>
                </a:ext>
              </a:extLst>
            </p:cNvPr>
            <p:cNvSpPr txBox="1">
              <a:spLocks noChangeArrowheads="1"/>
            </p:cNvSpPr>
            <p:nvPr/>
          </p:nvSpPr>
          <p:spPr>
            <a:xfrm>
              <a:off x="2444093" y="1716556"/>
              <a:ext cx="1867507" cy="94091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600" dirty="0">
                  <a:latin typeface="Gotham" panose="020B0604020202020204"/>
                  <a:ea typeface="Amazon Ember" panose="020B0603020204020204" pitchFamily="34" charset="0"/>
                </a:rPr>
                <a:t>Amazon SQS</a:t>
              </a:r>
            </a:p>
            <a:p>
              <a:pPr eaLnBrk="1" hangingPunct="1">
                <a:spcBef>
                  <a:spcPts val="1067"/>
                </a:spcBef>
              </a:pPr>
              <a:r>
                <a:rPr lang="en-US" sz="1600" dirty="0">
                  <a:latin typeface="Gotham" panose="020B0604020202020204"/>
                </a:rPr>
                <a:t>AWS Step Functions</a:t>
              </a:r>
            </a:p>
            <a:p>
              <a:pPr eaLnBrk="1" hangingPunct="1">
                <a:spcBef>
                  <a:spcPts val="1067"/>
                </a:spcBef>
              </a:pPr>
              <a:r>
                <a:rPr lang="en-US" sz="1600" dirty="0">
                  <a:latin typeface="Gotham" panose="020B0604020202020204"/>
                </a:rPr>
                <a:t>Amazon API Gateway</a:t>
              </a:r>
            </a:p>
            <a:p>
              <a:pPr eaLnBrk="1" hangingPunct="1">
                <a:spcBef>
                  <a:spcPts val="1067"/>
                </a:spcBef>
              </a:pPr>
              <a:endParaRPr lang="en-US" altLang="en-US" sz="1600" dirty="0">
                <a:latin typeface="Gotham" panose="020B0604020202020204"/>
              </a:endParaRPr>
            </a:p>
          </p:txBody>
        </p:sp>
        <p:pic>
          <p:nvPicPr>
            <p:cNvPr id="10" name="Graphic 7">
              <a:extLst>
                <a:ext uri="{FF2B5EF4-FFF2-40B4-BE49-F238E27FC236}">
                  <a16:creationId xmlns:a16="http://schemas.microsoft.com/office/drawing/2014/main" id="{08B2BFA3-FF51-478F-9955-979BBE5BC867}"/>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526387" y="108876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6">
              <a:extLst>
                <a:ext uri="{FF2B5EF4-FFF2-40B4-BE49-F238E27FC236}">
                  <a16:creationId xmlns:a16="http://schemas.microsoft.com/office/drawing/2014/main" id="{1D8665EE-49D4-4835-878F-71D16AF54114}"/>
                </a:ext>
              </a:extLst>
            </p:cNvPr>
            <p:cNvSpPr txBox="1">
              <a:spLocks noChangeArrowheads="1"/>
            </p:cNvSpPr>
            <p:nvPr/>
          </p:nvSpPr>
          <p:spPr>
            <a:xfrm>
              <a:off x="2998500" y="109077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600" b="1" dirty="0">
                  <a:latin typeface="Gotham" panose="020B0604020202020204"/>
                </a:rPr>
                <a:t>Application Integration</a:t>
              </a:r>
              <a:endParaRPr lang="en-US" altLang="en-US" sz="1600" dirty="0">
                <a:latin typeface="Gotham" panose="020B0604020202020204"/>
              </a:endParaRPr>
            </a:p>
          </p:txBody>
        </p:sp>
      </p:grpSp>
      <p:grpSp>
        <p:nvGrpSpPr>
          <p:cNvPr id="15" name="Group 14">
            <a:extLst>
              <a:ext uri="{FF2B5EF4-FFF2-40B4-BE49-F238E27FC236}">
                <a16:creationId xmlns:a16="http://schemas.microsoft.com/office/drawing/2014/main" id="{D41B50A7-B9C9-470E-A1AD-105E7487F44F}"/>
              </a:ext>
            </a:extLst>
          </p:cNvPr>
          <p:cNvGrpSpPr/>
          <p:nvPr/>
        </p:nvGrpSpPr>
        <p:grpSpPr>
          <a:xfrm>
            <a:off x="2124473" y="4505912"/>
            <a:ext cx="3204771" cy="2872931"/>
            <a:chOff x="4599694" y="1088763"/>
            <a:chExt cx="2390366" cy="2099247"/>
          </a:xfrm>
        </p:grpSpPr>
        <p:sp>
          <p:nvSpPr>
            <p:cNvPr id="12" name="Content Placeholder 6">
              <a:extLst>
                <a:ext uri="{FF2B5EF4-FFF2-40B4-BE49-F238E27FC236}">
                  <a16:creationId xmlns:a16="http://schemas.microsoft.com/office/drawing/2014/main" id="{9F96D8D8-A6A2-432C-8059-B9A7590CC491}"/>
                </a:ext>
              </a:extLst>
            </p:cNvPr>
            <p:cNvSpPr txBox="1">
              <a:spLocks noChangeArrowheads="1"/>
            </p:cNvSpPr>
            <p:nvPr/>
          </p:nvSpPr>
          <p:spPr>
            <a:xfrm>
              <a:off x="4599694" y="1714538"/>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1067"/>
                </a:spcBef>
              </a:pPr>
              <a:r>
                <a:rPr lang="en-US" sz="1600" dirty="0">
                  <a:latin typeface="Gotham" panose="020B0604020202020204"/>
                </a:rPr>
                <a:t>Amazon DynamoDB</a:t>
              </a:r>
            </a:p>
          </p:txBody>
        </p:sp>
        <p:sp>
          <p:nvSpPr>
            <p:cNvPr id="13" name="Content Placeholder 6">
              <a:extLst>
                <a:ext uri="{FF2B5EF4-FFF2-40B4-BE49-F238E27FC236}">
                  <a16:creationId xmlns:a16="http://schemas.microsoft.com/office/drawing/2014/main" id="{D662E7D1-321D-4370-8286-235CE498D791}"/>
                </a:ext>
              </a:extLst>
            </p:cNvPr>
            <p:cNvSpPr txBox="1">
              <a:spLocks noChangeArrowheads="1"/>
            </p:cNvSpPr>
            <p:nvPr/>
          </p:nvSpPr>
          <p:spPr>
            <a:xfrm>
              <a:off x="5154102" y="1088763"/>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600" b="1" dirty="0">
                  <a:latin typeface="Gotham" panose="020B0604020202020204"/>
                </a:rPr>
                <a:t>Database</a:t>
              </a:r>
              <a:endParaRPr lang="en-US" altLang="en-US" sz="1600" dirty="0">
                <a:latin typeface="Gotham" panose="020B0604020202020204"/>
              </a:endParaRPr>
            </a:p>
          </p:txBody>
        </p:sp>
        <p:pic>
          <p:nvPicPr>
            <p:cNvPr id="14" name="Graphic 7">
              <a:extLst>
                <a:ext uri="{FF2B5EF4-FFF2-40B4-BE49-F238E27FC236}">
                  <a16:creationId xmlns:a16="http://schemas.microsoft.com/office/drawing/2014/main" id="{4877C657-B5A5-4695-946C-6BF774A86B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681990" y="1088763"/>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5">
            <a:extLst>
              <a:ext uri="{FF2B5EF4-FFF2-40B4-BE49-F238E27FC236}">
                <a16:creationId xmlns:a16="http://schemas.microsoft.com/office/drawing/2014/main" id="{FA4C548B-269B-4F69-90D8-771DB56C4F86}"/>
              </a:ext>
            </a:extLst>
          </p:cNvPr>
          <p:cNvGrpSpPr/>
          <p:nvPr/>
        </p:nvGrpSpPr>
        <p:grpSpPr>
          <a:xfrm>
            <a:off x="8944346" y="1559054"/>
            <a:ext cx="2532037" cy="1447693"/>
            <a:chOff x="6995443" y="1049470"/>
            <a:chExt cx="1888589" cy="1057828"/>
          </a:xfrm>
        </p:grpSpPr>
        <p:pic>
          <p:nvPicPr>
            <p:cNvPr id="17" name="Graphic 7">
              <a:extLst>
                <a:ext uri="{FF2B5EF4-FFF2-40B4-BE49-F238E27FC236}">
                  <a16:creationId xmlns:a16="http://schemas.microsoft.com/office/drawing/2014/main" id="{D36BF09D-18C6-4B00-9460-134C064A059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021426" y="108876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6">
              <a:extLst>
                <a:ext uri="{FF2B5EF4-FFF2-40B4-BE49-F238E27FC236}">
                  <a16:creationId xmlns:a16="http://schemas.microsoft.com/office/drawing/2014/main" id="{0416296E-6419-49BB-8B2A-B51DBB627BEE}"/>
                </a:ext>
              </a:extLst>
            </p:cNvPr>
            <p:cNvSpPr txBox="1">
              <a:spLocks noChangeArrowheads="1"/>
            </p:cNvSpPr>
            <p:nvPr/>
          </p:nvSpPr>
          <p:spPr>
            <a:xfrm>
              <a:off x="7493537" y="1049470"/>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600" b="1" dirty="0">
                  <a:latin typeface="Gotham" panose="020B0604020202020204"/>
                </a:rPr>
                <a:t>Security, Identity,</a:t>
              </a:r>
              <a:br>
                <a:rPr lang="en-US" altLang="en-US" sz="1600" b="1" dirty="0">
                  <a:latin typeface="Gotham" panose="020B0604020202020204"/>
                </a:rPr>
              </a:br>
              <a:r>
                <a:rPr lang="en-US" altLang="en-US" sz="1600" b="1" dirty="0">
                  <a:latin typeface="Gotham" panose="020B0604020202020204"/>
                </a:rPr>
                <a:t>&amp; Compliance</a:t>
              </a:r>
            </a:p>
          </p:txBody>
        </p:sp>
        <p:sp>
          <p:nvSpPr>
            <p:cNvPr id="19" name="Content Placeholder 6">
              <a:extLst>
                <a:ext uri="{FF2B5EF4-FFF2-40B4-BE49-F238E27FC236}">
                  <a16:creationId xmlns:a16="http://schemas.microsoft.com/office/drawing/2014/main" id="{8215EE3D-EF84-4533-91B6-AFCFFDB54626}"/>
                </a:ext>
              </a:extLst>
            </p:cNvPr>
            <p:cNvSpPr txBox="1">
              <a:spLocks noChangeArrowheads="1"/>
            </p:cNvSpPr>
            <p:nvPr/>
          </p:nvSpPr>
          <p:spPr>
            <a:xfrm>
              <a:off x="6995443" y="1564408"/>
              <a:ext cx="1663812"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600" dirty="0">
                  <a:latin typeface="Gotham" panose="020B0604020202020204"/>
                </a:rPr>
                <a:t>Amazon Cognito</a:t>
              </a:r>
            </a:p>
          </p:txBody>
        </p:sp>
      </p:grpSp>
      <p:pic>
        <p:nvPicPr>
          <p:cNvPr id="40" name="Picture 39">
            <a:extLst>
              <a:ext uri="{FF2B5EF4-FFF2-40B4-BE49-F238E27FC236}">
                <a16:creationId xmlns:a16="http://schemas.microsoft.com/office/drawing/2014/main" id="{F2040AFD-BA25-4A8B-B6FA-30F06161D25A}"/>
              </a:ext>
            </a:extLst>
          </p:cNvPr>
          <p:cNvPicPr>
            <a:picLocks noChangeAspect="1"/>
          </p:cNvPicPr>
          <p:nvPr/>
        </p:nvPicPr>
        <p:blipFill>
          <a:blip r:embed="rId11"/>
          <a:stretch>
            <a:fillRect/>
          </a:stretch>
        </p:blipFill>
        <p:spPr>
          <a:xfrm>
            <a:off x="3495676" y="1285583"/>
            <a:ext cx="4560153" cy="28504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539366" y="205509"/>
            <a:ext cx="10805047" cy="585759"/>
          </a:xfrm>
          <a:prstGeom prst="rect">
            <a:avLst/>
          </a:prstGeom>
        </p:spPr>
        <p:txBody>
          <a:bodyPr spcFirstLastPara="1" vert="horz" wrap="square" lIns="121900" tIns="121900" rIns="121900" bIns="121900" rtlCol="0" anchor="b" anchorCtr="0">
            <a:normAutofit fontScale="90000"/>
          </a:bodyPr>
          <a:lstStyle/>
          <a:p>
            <a:r>
              <a:rPr lang="en-US" sz="2800" dirty="0"/>
              <a:t>What to expect in this workshop</a:t>
            </a:r>
            <a:endParaRPr sz="2800" dirty="0"/>
          </a:p>
        </p:txBody>
      </p:sp>
      <p:pic>
        <p:nvPicPr>
          <p:cNvPr id="3" name="Picture 2">
            <a:extLst>
              <a:ext uri="{FF2B5EF4-FFF2-40B4-BE49-F238E27FC236}">
                <a16:creationId xmlns:a16="http://schemas.microsoft.com/office/drawing/2014/main" id="{80EBC12C-5FB1-4CC5-AFC3-7110F83A4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1066197"/>
            <a:ext cx="10045700" cy="4854486"/>
          </a:xfrm>
          <a:prstGeom prst="rect">
            <a:avLst/>
          </a:prstGeom>
        </p:spPr>
      </p:pic>
    </p:spTree>
    <p:extLst>
      <p:ext uri="{BB962C8B-B14F-4D97-AF65-F5344CB8AC3E}">
        <p14:creationId xmlns:p14="http://schemas.microsoft.com/office/powerpoint/2010/main" val="690256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48420" y="148778"/>
            <a:ext cx="10805047" cy="605145"/>
          </a:xfrm>
          <a:prstGeom prst="rect">
            <a:avLst/>
          </a:prstGeom>
        </p:spPr>
        <p:txBody>
          <a:bodyPr spcFirstLastPara="1" vert="horz" wrap="square" lIns="121900" tIns="121900" rIns="121900" bIns="121900" rtlCol="0" anchor="b" anchorCtr="0">
            <a:noAutofit/>
          </a:bodyPr>
          <a:lstStyle/>
          <a:p>
            <a:pPr lvl="0"/>
            <a:r>
              <a:rPr lang="en-US" sz="2800" dirty="0"/>
              <a:t>What is the AWS Serverless Application Model (SAM) ?</a:t>
            </a:r>
            <a:endParaRPr sz="2800" dirty="0"/>
          </a:p>
        </p:txBody>
      </p:sp>
      <p:pic>
        <p:nvPicPr>
          <p:cNvPr id="3" name="Picture 2">
            <a:extLst>
              <a:ext uri="{FF2B5EF4-FFF2-40B4-BE49-F238E27FC236}">
                <a16:creationId xmlns:a16="http://schemas.microsoft.com/office/drawing/2014/main" id="{1D463D8B-72C6-412B-B45F-34AFECA71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20" y="1400030"/>
            <a:ext cx="11450055" cy="32571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4" name="Text Placeholder 3">
            <a:extLst>
              <a:ext uri="{FF2B5EF4-FFF2-40B4-BE49-F238E27FC236}">
                <a16:creationId xmlns:a16="http://schemas.microsoft.com/office/drawing/2014/main" id="{7FB423D7-13AA-4EBB-AAC9-30E021B014F5}"/>
              </a:ext>
            </a:extLst>
          </p:cNvPr>
          <p:cNvSpPr>
            <a:spLocks noGrp="1"/>
          </p:cNvSpPr>
          <p:nvPr>
            <p:ph type="body" idx="2"/>
          </p:nvPr>
        </p:nvSpPr>
        <p:spPr/>
        <p:txBody>
          <a:bodyPr>
            <a:normAutofit/>
          </a:bodyPr>
          <a:lstStyle/>
          <a:p>
            <a:r>
              <a:rPr lang="en-US" sz="1600" dirty="0"/>
              <a:t>A Key-value and document database</a:t>
            </a:r>
          </a:p>
          <a:p>
            <a:r>
              <a:rPr lang="en-US" sz="1600" dirty="0"/>
              <a:t>It is for our order service to store our orders  </a:t>
            </a:r>
          </a:p>
        </p:txBody>
      </p:sp>
      <p:sp>
        <p:nvSpPr>
          <p:cNvPr id="6" name="Content Placeholder 6">
            <a:extLst>
              <a:ext uri="{FF2B5EF4-FFF2-40B4-BE49-F238E27FC236}">
                <a16:creationId xmlns:a16="http://schemas.microsoft.com/office/drawing/2014/main" id="{3DF85097-4DCA-45DC-B8F5-BE080FE036EB}"/>
              </a:ext>
            </a:extLst>
          </p:cNvPr>
          <p:cNvSpPr txBox="1">
            <a:spLocks noChangeArrowheads="1"/>
          </p:cNvSpPr>
          <p:nvPr/>
        </p:nvSpPr>
        <p:spPr>
          <a:xfrm>
            <a:off x="1491427" y="3243866"/>
            <a:ext cx="3010235" cy="370267"/>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1067"/>
              </a:spcBef>
            </a:pPr>
            <a:r>
              <a:rPr lang="en-US" dirty="0">
                <a:latin typeface="Gotham" panose="020B0604020202020204"/>
              </a:rPr>
              <a:t>Amazon DynamoDB</a:t>
            </a:r>
          </a:p>
        </p:txBody>
      </p:sp>
      <p:pic>
        <p:nvPicPr>
          <p:cNvPr id="7" name="Graphic 23">
            <a:extLst>
              <a:ext uri="{FF2B5EF4-FFF2-40B4-BE49-F238E27FC236}">
                <a16:creationId xmlns:a16="http://schemas.microsoft.com/office/drawing/2014/main" id="{6F1C313E-3E64-4D33-B4D9-937F5F273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823" y="2288022"/>
            <a:ext cx="753533" cy="75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D9C273E-3C8D-4F65-83D7-3EB10A7C6E38}"/>
              </a:ext>
            </a:extLst>
          </p:cNvPr>
          <p:cNvSpPr txBox="1"/>
          <p:nvPr/>
        </p:nvSpPr>
        <p:spPr>
          <a:xfrm>
            <a:off x="292101" y="215900"/>
            <a:ext cx="5803900" cy="738664"/>
          </a:xfrm>
          <a:prstGeom prst="rect">
            <a:avLst/>
          </a:prstGeom>
          <a:noFill/>
        </p:spPr>
        <p:txBody>
          <a:bodyPr wrap="square" rtlCol="0">
            <a:spAutoFit/>
          </a:bodyPr>
          <a:lstStyle/>
          <a:p>
            <a:r>
              <a:rPr lang="en-US" sz="2400" dirty="0">
                <a:latin typeface="Gotham" panose="020B0604020202020204" charset="0"/>
              </a:rPr>
              <a:t>Quick overview of AWS services used</a:t>
            </a:r>
          </a:p>
          <a:p>
            <a:endParaRPr lang="en-US" dirty="0"/>
          </a:p>
        </p:txBody>
      </p:sp>
    </p:spTree>
    <p:extLst>
      <p:ext uri="{BB962C8B-B14F-4D97-AF65-F5344CB8AC3E}">
        <p14:creationId xmlns:p14="http://schemas.microsoft.com/office/powerpoint/2010/main" val="887216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4" name="Text Placeholder 3">
            <a:extLst>
              <a:ext uri="{FF2B5EF4-FFF2-40B4-BE49-F238E27FC236}">
                <a16:creationId xmlns:a16="http://schemas.microsoft.com/office/drawing/2014/main" id="{7FB423D7-13AA-4EBB-AAC9-30E021B014F5}"/>
              </a:ext>
            </a:extLst>
          </p:cNvPr>
          <p:cNvSpPr>
            <a:spLocks noGrp="1"/>
          </p:cNvSpPr>
          <p:nvPr>
            <p:ph type="body" idx="2"/>
          </p:nvPr>
        </p:nvSpPr>
        <p:spPr/>
        <p:txBody>
          <a:bodyPr>
            <a:normAutofit/>
          </a:bodyPr>
          <a:lstStyle/>
          <a:p>
            <a:r>
              <a:rPr lang="en-US" sz="1600" dirty="0"/>
              <a:t>Handles all the tasks involved in accepting and processing up to hundreds of thousands of concurrent API calls</a:t>
            </a:r>
          </a:p>
          <a:p>
            <a:r>
              <a:rPr lang="en-US" sz="1600" dirty="0"/>
              <a:t>APIs act as the "front door" for applications/resources to access data, functionality from your backend services</a:t>
            </a:r>
          </a:p>
        </p:txBody>
      </p:sp>
      <p:sp>
        <p:nvSpPr>
          <p:cNvPr id="5" name="Content Placeholder 6">
            <a:extLst>
              <a:ext uri="{FF2B5EF4-FFF2-40B4-BE49-F238E27FC236}">
                <a16:creationId xmlns:a16="http://schemas.microsoft.com/office/drawing/2014/main" id="{FA9407F0-8E42-4330-ABA7-DC3E998E07EB}"/>
              </a:ext>
            </a:extLst>
          </p:cNvPr>
          <p:cNvSpPr txBox="1">
            <a:spLocks noChangeArrowheads="1"/>
          </p:cNvSpPr>
          <p:nvPr/>
        </p:nvSpPr>
        <p:spPr>
          <a:xfrm>
            <a:off x="1547447" y="3071446"/>
            <a:ext cx="3235569" cy="126446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endParaRPr lang="en-US" altLang="en-US" sz="1600" dirty="0">
              <a:latin typeface="Gotham" panose="020B0604020202020204"/>
              <a:ea typeface="Amazon Ember" panose="020B0603020204020204" pitchFamily="34" charset="0"/>
            </a:endParaRPr>
          </a:p>
          <a:p>
            <a:pPr eaLnBrk="1" hangingPunct="1">
              <a:spcBef>
                <a:spcPts val="1067"/>
              </a:spcBef>
            </a:pPr>
            <a:r>
              <a:rPr lang="en-US" dirty="0">
                <a:latin typeface="Gotham" panose="020B0604020202020204"/>
              </a:rPr>
              <a:t>Amazon API Gateway</a:t>
            </a:r>
          </a:p>
          <a:p>
            <a:pPr eaLnBrk="1" hangingPunct="1">
              <a:spcBef>
                <a:spcPts val="1067"/>
              </a:spcBef>
            </a:pPr>
            <a:endParaRPr lang="en-US" altLang="en-US" sz="1600" dirty="0">
              <a:latin typeface="Gotham" panose="020B0604020202020204"/>
            </a:endParaRPr>
          </a:p>
        </p:txBody>
      </p:sp>
      <p:pic>
        <p:nvPicPr>
          <p:cNvPr id="6" name="Graphic 17">
            <a:extLst>
              <a:ext uri="{FF2B5EF4-FFF2-40B4-BE49-F238E27FC236}">
                <a16:creationId xmlns:a16="http://schemas.microsoft.com/office/drawing/2014/main" id="{2569CA2B-645B-4C04-9112-3CD71F29925B}"/>
              </a:ext>
            </a:extLst>
          </p:cNvPr>
          <p:cNvPicPr>
            <a:picLocks noChangeAspect="1" noChangeArrowheads="1"/>
          </p:cNvPicPr>
          <p:nvPr/>
        </p:nvPicPr>
        <p:blipFill>
          <a:blip r:embed="rId3"/>
          <a:srcRect/>
          <a:stretch/>
        </p:blipFill>
        <p:spPr bwMode="auto">
          <a:xfrm>
            <a:off x="2657882" y="2317913"/>
            <a:ext cx="753533" cy="75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6C60D71-529B-4A28-8C4E-3C4F50F51F2C}"/>
              </a:ext>
            </a:extLst>
          </p:cNvPr>
          <p:cNvSpPr txBox="1"/>
          <p:nvPr/>
        </p:nvSpPr>
        <p:spPr>
          <a:xfrm>
            <a:off x="292101" y="215900"/>
            <a:ext cx="5803900" cy="738664"/>
          </a:xfrm>
          <a:prstGeom prst="rect">
            <a:avLst/>
          </a:prstGeom>
          <a:noFill/>
        </p:spPr>
        <p:txBody>
          <a:bodyPr wrap="square" rtlCol="0">
            <a:spAutoFit/>
          </a:bodyPr>
          <a:lstStyle/>
          <a:p>
            <a:r>
              <a:rPr lang="en-US" sz="2400" dirty="0">
                <a:latin typeface="Gotham" panose="020B0604020202020204" charset="0"/>
              </a:rPr>
              <a:t>Quick overview of AWS services used</a:t>
            </a:r>
          </a:p>
          <a:p>
            <a:endParaRPr lang="en-US" dirty="0"/>
          </a:p>
        </p:txBody>
      </p:sp>
    </p:spTree>
    <p:extLst>
      <p:ext uri="{BB962C8B-B14F-4D97-AF65-F5344CB8AC3E}">
        <p14:creationId xmlns:p14="http://schemas.microsoft.com/office/powerpoint/2010/main" val="2504005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4" name="Text Placeholder 3">
            <a:extLst>
              <a:ext uri="{FF2B5EF4-FFF2-40B4-BE49-F238E27FC236}">
                <a16:creationId xmlns:a16="http://schemas.microsoft.com/office/drawing/2014/main" id="{7FB423D7-13AA-4EBB-AAC9-30E021B014F5}"/>
              </a:ext>
            </a:extLst>
          </p:cNvPr>
          <p:cNvSpPr>
            <a:spLocks noGrp="1"/>
          </p:cNvSpPr>
          <p:nvPr>
            <p:ph type="body" idx="2"/>
          </p:nvPr>
        </p:nvSpPr>
        <p:spPr/>
        <p:txBody>
          <a:bodyPr>
            <a:normAutofit/>
          </a:bodyPr>
          <a:lstStyle/>
          <a:p>
            <a:r>
              <a:rPr lang="en-US" sz="1600" dirty="0"/>
              <a:t>A serverless compute service that lets you run code without provisioning or managing servers.</a:t>
            </a:r>
          </a:p>
          <a:p>
            <a:r>
              <a:rPr lang="en-US" sz="1600" dirty="0"/>
              <a:t>From the end users requests through API Gateway, AWS Lambda will pass that request to the Database in a sorted way</a:t>
            </a:r>
          </a:p>
          <a:p>
            <a:pPr marL="152396" indent="0">
              <a:buNone/>
            </a:pPr>
            <a:endParaRPr lang="en-US" sz="1600" dirty="0"/>
          </a:p>
        </p:txBody>
      </p:sp>
      <p:sp>
        <p:nvSpPr>
          <p:cNvPr id="14" name="Content Placeholder 6">
            <a:extLst>
              <a:ext uri="{FF2B5EF4-FFF2-40B4-BE49-F238E27FC236}">
                <a16:creationId xmlns:a16="http://schemas.microsoft.com/office/drawing/2014/main" id="{03D50E6E-C527-4CAE-BB83-D40EA80B2D9E}"/>
              </a:ext>
            </a:extLst>
          </p:cNvPr>
          <p:cNvSpPr txBox="1">
            <a:spLocks noGrp="1" noChangeArrowheads="1"/>
          </p:cNvSpPr>
          <p:nvPr>
            <p:ph type="title"/>
          </p:nvPr>
        </p:nvSpPr>
        <p:spPr>
          <a:xfrm>
            <a:off x="1790335" y="3217401"/>
            <a:ext cx="2125174" cy="592504"/>
          </a:xfrm>
          <a:prstGeom prst="rect">
            <a:avLst/>
          </a:prstGeom>
        </p:spPr>
        <p:txBody>
          <a:bodyPr>
            <a:no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1067"/>
              </a:spcBef>
            </a:pPr>
            <a:r>
              <a:rPr lang="en-US" dirty="0">
                <a:latin typeface="Gotham" panose="020B0604020202020204"/>
              </a:rPr>
              <a:t>AWS Lambda</a:t>
            </a:r>
          </a:p>
        </p:txBody>
      </p:sp>
      <p:pic>
        <p:nvPicPr>
          <p:cNvPr id="16" name="Graphic 10">
            <a:extLst>
              <a:ext uri="{FF2B5EF4-FFF2-40B4-BE49-F238E27FC236}">
                <a16:creationId xmlns:a16="http://schemas.microsoft.com/office/drawing/2014/main" id="{9759FA7F-1B22-44D1-9FAE-3E07F8421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155" y="2276300"/>
            <a:ext cx="753533" cy="75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27CCB97-8912-4268-979D-6E486B39FD83}"/>
              </a:ext>
            </a:extLst>
          </p:cNvPr>
          <p:cNvSpPr txBox="1"/>
          <p:nvPr/>
        </p:nvSpPr>
        <p:spPr>
          <a:xfrm>
            <a:off x="292101" y="215900"/>
            <a:ext cx="5803900" cy="738664"/>
          </a:xfrm>
          <a:prstGeom prst="rect">
            <a:avLst/>
          </a:prstGeom>
          <a:noFill/>
        </p:spPr>
        <p:txBody>
          <a:bodyPr wrap="square" rtlCol="0">
            <a:spAutoFit/>
          </a:bodyPr>
          <a:lstStyle/>
          <a:p>
            <a:r>
              <a:rPr lang="en-US" sz="2400" dirty="0">
                <a:latin typeface="Gotham" panose="020B0604020202020204" charset="0"/>
              </a:rPr>
              <a:t>Quick overview of AWS services used</a:t>
            </a:r>
          </a:p>
          <a:p>
            <a:endParaRPr lang="en-US" dirty="0"/>
          </a:p>
        </p:txBody>
      </p:sp>
    </p:spTree>
    <p:extLst>
      <p:ext uri="{BB962C8B-B14F-4D97-AF65-F5344CB8AC3E}">
        <p14:creationId xmlns:p14="http://schemas.microsoft.com/office/powerpoint/2010/main" val="331494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4" name="Text Placeholder 3">
            <a:extLst>
              <a:ext uri="{FF2B5EF4-FFF2-40B4-BE49-F238E27FC236}">
                <a16:creationId xmlns:a16="http://schemas.microsoft.com/office/drawing/2014/main" id="{7FB423D7-13AA-4EBB-AAC9-30E021B014F5}"/>
              </a:ext>
            </a:extLst>
          </p:cNvPr>
          <p:cNvSpPr>
            <a:spLocks noGrp="1"/>
          </p:cNvSpPr>
          <p:nvPr>
            <p:ph type="body" idx="2"/>
          </p:nvPr>
        </p:nvSpPr>
        <p:spPr/>
        <p:txBody>
          <a:bodyPr>
            <a:normAutofit/>
          </a:bodyPr>
          <a:lstStyle/>
          <a:p>
            <a:r>
              <a:rPr lang="en-US" sz="1600" dirty="0"/>
              <a:t>A fully managed message queuing service that enables you to decouple serverless applications.</a:t>
            </a:r>
          </a:p>
          <a:p>
            <a:r>
              <a:rPr lang="en-US" sz="1600" dirty="0"/>
              <a:t>It will help with storing  request messages from the end user to manage load on database</a:t>
            </a:r>
          </a:p>
        </p:txBody>
      </p:sp>
      <p:sp>
        <p:nvSpPr>
          <p:cNvPr id="6" name="Content Placeholder 6">
            <a:extLst>
              <a:ext uri="{FF2B5EF4-FFF2-40B4-BE49-F238E27FC236}">
                <a16:creationId xmlns:a16="http://schemas.microsoft.com/office/drawing/2014/main" id="{3DF85097-4DCA-45DC-B8F5-BE080FE036EB}"/>
              </a:ext>
            </a:extLst>
          </p:cNvPr>
          <p:cNvSpPr txBox="1">
            <a:spLocks noChangeArrowheads="1"/>
          </p:cNvSpPr>
          <p:nvPr/>
        </p:nvSpPr>
        <p:spPr>
          <a:xfrm>
            <a:off x="490000" y="3243866"/>
            <a:ext cx="5967046" cy="370267"/>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otham" panose="020B0604020202020204"/>
              </a:rPr>
              <a:t>Amazon Simple Queue Service (SQS)</a:t>
            </a:r>
            <a:endParaRPr lang="en-US" dirty="0">
              <a:latin typeface="Gotham" panose="020B0604020202020204"/>
              <a:hlinkClick r:id="rId3"/>
            </a:endParaRPr>
          </a:p>
        </p:txBody>
      </p:sp>
      <p:pic>
        <p:nvPicPr>
          <p:cNvPr id="5" name="Graphic 26">
            <a:extLst>
              <a:ext uri="{FF2B5EF4-FFF2-40B4-BE49-F238E27FC236}">
                <a16:creationId xmlns:a16="http://schemas.microsoft.com/office/drawing/2014/main" id="{DDD9CD8F-BB1B-4C2B-ADFC-581803E95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590" y="21791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66A312B-FFE0-4BEC-87D2-D6E0C83E6EA7}"/>
              </a:ext>
            </a:extLst>
          </p:cNvPr>
          <p:cNvSpPr txBox="1"/>
          <p:nvPr/>
        </p:nvSpPr>
        <p:spPr>
          <a:xfrm>
            <a:off x="292101" y="215900"/>
            <a:ext cx="5803900" cy="738664"/>
          </a:xfrm>
          <a:prstGeom prst="rect">
            <a:avLst/>
          </a:prstGeom>
          <a:noFill/>
        </p:spPr>
        <p:txBody>
          <a:bodyPr wrap="square" rtlCol="0">
            <a:spAutoFit/>
          </a:bodyPr>
          <a:lstStyle/>
          <a:p>
            <a:r>
              <a:rPr lang="en-US" sz="2400" dirty="0">
                <a:latin typeface="Gotham" panose="020B0604020202020204" charset="0"/>
              </a:rPr>
              <a:t>Quick overview of AWS services used</a:t>
            </a:r>
          </a:p>
          <a:p>
            <a:endParaRPr lang="en-US" dirty="0"/>
          </a:p>
        </p:txBody>
      </p:sp>
    </p:spTree>
    <p:extLst>
      <p:ext uri="{BB962C8B-B14F-4D97-AF65-F5344CB8AC3E}">
        <p14:creationId xmlns:p14="http://schemas.microsoft.com/office/powerpoint/2010/main" val="4189906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881</Words>
  <Application>Microsoft Office PowerPoint</Application>
  <PresentationFormat>Widescreen</PresentationFormat>
  <Paragraphs>85</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Amazon Ember</vt:lpstr>
      <vt:lpstr>Economica</vt:lpstr>
      <vt:lpstr>Gotham</vt:lpstr>
      <vt:lpstr>Arial</vt:lpstr>
      <vt:lpstr>Calibri</vt:lpstr>
      <vt:lpstr>Calibri Light</vt:lpstr>
      <vt:lpstr>Office Theme</vt:lpstr>
      <vt:lpstr>Build, secure and manage Serverless Applications at scale on AWS</vt:lpstr>
      <vt:lpstr>Building an Order API by using the AWS Serverless Stack</vt:lpstr>
      <vt:lpstr>What to expect in this workshop</vt:lpstr>
      <vt:lpstr>What to expect in this workshop</vt:lpstr>
      <vt:lpstr>What is the AWS Serverless Application Model (SAM) ?</vt:lpstr>
      <vt:lpstr>PowerPoint Presentation</vt:lpstr>
      <vt:lpstr>PowerPoint Presentation</vt:lpstr>
      <vt:lpstr>AWS Lambda</vt:lpstr>
      <vt:lpstr>PowerPoint Presentation</vt:lpstr>
      <vt:lpstr>PowerPoint Presentation</vt:lpstr>
      <vt:lpstr>PowerPoint Presentation</vt:lpstr>
      <vt:lpstr>Workshop Guide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Secure, Manage Serverless Applications at Scale on AWS</dc:title>
  <dc:creator>Ayanda Tshabalala</dc:creator>
  <cp:lastModifiedBy>Ayanda Tshabalala</cp:lastModifiedBy>
  <cp:revision>36</cp:revision>
  <dcterms:created xsi:type="dcterms:W3CDTF">2022-09-19T23:20:22Z</dcterms:created>
  <dcterms:modified xsi:type="dcterms:W3CDTF">2022-10-12T16:03:01Z</dcterms:modified>
</cp:coreProperties>
</file>